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theme/themeOverride3.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4.xml" ContentType="application/vnd.openxmlformats-officedocument.themeOverride+xml"/>
  <Override PartName="/ppt/notesSlides/notesSlide9.xml" ContentType="application/vnd.openxmlformats-officedocument.presentationml.notesSlide+xml"/>
  <Override PartName="/ppt/theme/themeOverride5.xml" ContentType="application/vnd.openxmlformats-officedocument.themeOverride+xml"/>
  <Override PartName="/ppt/notesSlides/notesSlide10.xml" ContentType="application/vnd.openxmlformats-officedocument.presentationml.notesSlide+xml"/>
  <Override PartName="/ppt/theme/themeOverride6.xml" ContentType="application/vnd.openxmlformats-officedocument.themeOverride+xml"/>
  <Override PartName="/ppt/notesSlides/notesSlide11.xml" ContentType="application/vnd.openxmlformats-officedocument.presentationml.notesSlide+xml"/>
  <Override PartName="/ppt/theme/themeOverride7.xml" ContentType="application/vnd.openxmlformats-officedocument.themeOverr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handoutMasterIdLst>
    <p:handoutMasterId r:id="rId15"/>
  </p:handoutMasterIdLst>
  <p:sldIdLst>
    <p:sldId id="356" r:id="rId2"/>
    <p:sldId id="352" r:id="rId3"/>
    <p:sldId id="380" r:id="rId4"/>
    <p:sldId id="377" r:id="rId5"/>
    <p:sldId id="374" r:id="rId6"/>
    <p:sldId id="375" r:id="rId7"/>
    <p:sldId id="381" r:id="rId8"/>
    <p:sldId id="382" r:id="rId9"/>
    <p:sldId id="369" r:id="rId10"/>
    <p:sldId id="383" r:id="rId11"/>
    <p:sldId id="384" r:id="rId12"/>
    <p:sldId id="349" r:id="rId13"/>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F7F7F"/>
    <a:srgbClr val="5F5C5C"/>
    <a:srgbClr val="888382"/>
    <a:srgbClr val="4F4E4E"/>
    <a:srgbClr val="663F2E"/>
    <a:srgbClr val="768EA9"/>
    <a:srgbClr val="508CC2"/>
    <a:srgbClr val="2E75B5"/>
    <a:srgbClr val="0069B8"/>
    <a:srgbClr val="0056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529" autoAdjust="0"/>
    <p:restoredTop sz="85000" autoAdjust="0"/>
  </p:normalViewPr>
  <p:slideViewPr>
    <p:cSldViewPr>
      <p:cViewPr varScale="1">
        <p:scale>
          <a:sx n="121" d="100"/>
          <a:sy n="121" d="100"/>
        </p:scale>
        <p:origin x="1048" y="10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1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53A075-29DF-4CAE-8BA7-CDA0ED456C88}" type="datetimeFigureOut">
              <a:rPr lang="zh-CN" altLang="en-US" smtClean="0"/>
              <a:t>2024/3/6</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3924EE-29F1-4E68-A53A-86CBCBDF827A}"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B73EA-EE91-4E33-A9C1-8BF5DD7139A2}" type="datetimeFigureOut">
              <a:rPr lang="zh-CN" altLang="en-US" smtClean="0"/>
              <a:t>2024/3/6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92B679-AE23-4750-8FB0-6513430B895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284BF-7F3B-A2B1-F2F1-57B8B904484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E564727-ABBE-3EDE-56DD-BC14054AF78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A74C01B-DE96-C177-33A0-C0CAC27C831A}"/>
              </a:ext>
            </a:extLst>
          </p:cNvPr>
          <p:cNvSpPr>
            <a:spLocks noGrp="1"/>
          </p:cNvSpPr>
          <p:nvPr>
            <p:ph type="body" idx="1"/>
          </p:nvPr>
        </p:nvSpPr>
        <p:spPr/>
        <p:txBody>
          <a:bodyPr/>
          <a:lstStyle/>
          <a:p>
            <a:r>
              <a:rPr lang="en-GB" altLang="zh-CN" b="0" i="0" dirty="0">
                <a:solidFill>
                  <a:srgbClr val="333333"/>
                </a:solidFill>
                <a:effectLst/>
                <a:latin typeface="Open Sans" panose="020B0606030504020204" pitchFamily="34" charset="0"/>
              </a:rPr>
              <a:t>Since the current of inverting input is the same as the current of output. Thus we can get the current through:</a:t>
            </a:r>
          </a:p>
          <a:p>
            <a:r>
              <a:rPr lang="en-GB" altLang="zh-CN" b="0" i="0" dirty="0">
                <a:solidFill>
                  <a:srgbClr val="333333"/>
                </a:solidFill>
                <a:effectLst/>
                <a:latin typeface="Open Sans" panose="020B0606030504020204" pitchFamily="34" charset="0"/>
              </a:rPr>
              <a:t>Consequently, we can calculate the </a:t>
            </a:r>
            <a:r>
              <a:rPr lang="en-GB" altLang="zh-CN" b="0" i="0" dirty="0" err="1">
                <a:solidFill>
                  <a:srgbClr val="333333"/>
                </a:solidFill>
                <a:effectLst/>
                <a:latin typeface="Open Sans" panose="020B0606030504020204" pitchFamily="34" charset="0"/>
              </a:rPr>
              <a:t>V_output</a:t>
            </a:r>
            <a:r>
              <a:rPr lang="en-GB" altLang="zh-CN" b="0" i="0" dirty="0">
                <a:solidFill>
                  <a:srgbClr val="333333"/>
                </a:solidFill>
                <a:effectLst/>
                <a:latin typeface="Open Sans" panose="020B0606030504020204" pitchFamily="34" charset="0"/>
              </a:rPr>
              <a:t> through below formula:</a:t>
            </a:r>
          </a:p>
          <a:p>
            <a:r>
              <a:rPr lang="en-GB" altLang="zh-CN" b="0" i="0" dirty="0">
                <a:solidFill>
                  <a:srgbClr val="333333"/>
                </a:solidFill>
                <a:effectLst/>
                <a:latin typeface="Open Sans" panose="020B0606030504020204" pitchFamily="34" charset="0"/>
              </a:rPr>
              <a:t>Finally we get the formula related to </a:t>
            </a:r>
            <a:r>
              <a:rPr lang="en-GB" altLang="zh-CN" b="0" i="0" dirty="0" err="1">
                <a:solidFill>
                  <a:srgbClr val="333333"/>
                </a:solidFill>
                <a:effectLst/>
                <a:latin typeface="Open Sans" panose="020B0606030504020204" pitchFamily="34" charset="0"/>
              </a:rPr>
              <a:t>V_output</a:t>
            </a:r>
            <a:r>
              <a:rPr lang="en-GB" altLang="zh-CN" b="0" i="0" dirty="0">
                <a:solidFill>
                  <a:srgbClr val="333333"/>
                </a:solidFill>
                <a:effectLst/>
                <a:latin typeface="Open Sans" panose="020B0606030504020204" pitchFamily="34" charset="0"/>
              </a:rPr>
              <a:t> and R1,R2 and </a:t>
            </a:r>
            <a:r>
              <a:rPr lang="en-GB" altLang="zh-CN" b="0" i="0" dirty="0" err="1">
                <a:solidFill>
                  <a:srgbClr val="333333"/>
                </a:solidFill>
                <a:effectLst/>
                <a:latin typeface="Open Sans" panose="020B0606030504020204" pitchFamily="34" charset="0"/>
              </a:rPr>
              <a:t>V_input</a:t>
            </a:r>
            <a:r>
              <a:rPr lang="en-GB" altLang="zh-CN" b="0" i="0" dirty="0">
                <a:solidFill>
                  <a:srgbClr val="333333"/>
                </a:solidFill>
                <a:effectLst/>
                <a:latin typeface="Open Sans" panose="020B0606030504020204" pitchFamily="34" charset="0"/>
              </a:rPr>
              <a:t>:</a:t>
            </a:r>
            <a:endParaRPr lang="zh-CN" altLang="en-US" dirty="0"/>
          </a:p>
        </p:txBody>
      </p:sp>
      <p:sp>
        <p:nvSpPr>
          <p:cNvPr id="4" name="灯片编号占位符 3">
            <a:extLst>
              <a:ext uri="{FF2B5EF4-FFF2-40B4-BE49-F238E27FC236}">
                <a16:creationId xmlns:a16="http://schemas.microsoft.com/office/drawing/2014/main" id="{1E12191E-0C37-1A5D-401A-562AC4D3846D}"/>
              </a:ext>
            </a:extLst>
          </p:cNvPr>
          <p:cNvSpPr>
            <a:spLocks noGrp="1"/>
          </p:cNvSpPr>
          <p:nvPr>
            <p:ph type="sldNum" sz="quarter" idx="10"/>
          </p:nvPr>
        </p:nvSpPr>
        <p:spPr/>
        <p:txBody>
          <a:bodyPr/>
          <a:lstStyle/>
          <a:p>
            <a:fld id="{7392B679-AE23-4750-8FB0-6513430B8953}" type="slidenum">
              <a:rPr lang="zh-CN" altLang="en-US" smtClean="0"/>
              <a:t>10</a:t>
            </a:fld>
            <a:endParaRPr lang="zh-CN" altLang="en-US"/>
          </a:p>
        </p:txBody>
      </p:sp>
    </p:spTree>
    <p:extLst>
      <p:ext uri="{BB962C8B-B14F-4D97-AF65-F5344CB8AC3E}">
        <p14:creationId xmlns:p14="http://schemas.microsoft.com/office/powerpoint/2010/main" val="1742268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417726-BEF4-57CF-B984-0D567B7C3B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3B4C8EB-9BF5-4679-E622-BE5604397AB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9492753-8E69-B389-D9E7-87AF5647DBAD}"/>
              </a:ext>
            </a:extLst>
          </p:cNvPr>
          <p:cNvSpPr>
            <a:spLocks noGrp="1"/>
          </p:cNvSpPr>
          <p:nvPr>
            <p:ph type="body" idx="1"/>
          </p:nvPr>
        </p:nvSpPr>
        <p:spPr/>
        <p:txBody>
          <a:bodyPr/>
          <a:lstStyle/>
          <a:p>
            <a:r>
              <a:rPr lang="en-GB" altLang="zh-CN" b="0" i="0" dirty="0">
                <a:solidFill>
                  <a:srgbClr val="333333"/>
                </a:solidFill>
                <a:effectLst/>
                <a:latin typeface="Open Sans" panose="020B0606030504020204" pitchFamily="34" charset="0"/>
              </a:rPr>
              <a:t>We use V3, V4 and V5 to simulate the </a:t>
            </a:r>
            <a:r>
              <a:rPr lang="en-GB" altLang="zh-CN" b="0" i="0" dirty="0" err="1">
                <a:solidFill>
                  <a:srgbClr val="333333"/>
                </a:solidFill>
                <a:effectLst/>
                <a:latin typeface="Open Sans" panose="020B0606030504020204" pitchFamily="34" charset="0"/>
              </a:rPr>
              <a:t>the</a:t>
            </a:r>
            <a:r>
              <a:rPr lang="en-GB" altLang="zh-CN" b="0" i="0" dirty="0">
                <a:solidFill>
                  <a:srgbClr val="333333"/>
                </a:solidFill>
                <a:effectLst/>
                <a:latin typeface="Open Sans" panose="020B0606030504020204" pitchFamily="34" charset="0"/>
              </a:rPr>
              <a:t> circuit in parallel connects to inverting input, and the resistance of R1,R2,R3 and R4 are the same. </a:t>
            </a:r>
          </a:p>
          <a:p>
            <a:r>
              <a:rPr lang="en-GB" altLang="zh-CN" b="0" i="0" dirty="0">
                <a:solidFill>
                  <a:srgbClr val="333333"/>
                </a:solidFill>
                <a:effectLst/>
                <a:latin typeface="Open Sans" panose="020B0606030504020204" pitchFamily="34" charset="0"/>
              </a:rPr>
              <a:t>Using the Oscilloscope to check the current of R1 and R2. We can observe that the value of A and B are around 3 times related. Thus we can infer the relation as follows:</a:t>
            </a:r>
            <a:endParaRPr lang="zh-CN" altLang="en-US" dirty="0"/>
          </a:p>
        </p:txBody>
      </p:sp>
      <p:sp>
        <p:nvSpPr>
          <p:cNvPr id="4" name="灯片编号占位符 3">
            <a:extLst>
              <a:ext uri="{FF2B5EF4-FFF2-40B4-BE49-F238E27FC236}">
                <a16:creationId xmlns:a16="http://schemas.microsoft.com/office/drawing/2014/main" id="{893250CA-BF91-5DAA-5236-8D771040AF51}"/>
              </a:ext>
            </a:extLst>
          </p:cNvPr>
          <p:cNvSpPr>
            <a:spLocks noGrp="1"/>
          </p:cNvSpPr>
          <p:nvPr>
            <p:ph type="sldNum" sz="quarter" idx="10"/>
          </p:nvPr>
        </p:nvSpPr>
        <p:spPr/>
        <p:txBody>
          <a:bodyPr/>
          <a:lstStyle/>
          <a:p>
            <a:fld id="{7392B679-AE23-4750-8FB0-6513430B8953}" type="slidenum">
              <a:rPr lang="zh-CN" altLang="en-US" smtClean="0"/>
              <a:t>11</a:t>
            </a:fld>
            <a:endParaRPr lang="zh-CN" altLang="en-US"/>
          </a:p>
        </p:txBody>
      </p:sp>
    </p:spTree>
    <p:extLst>
      <p:ext uri="{BB962C8B-B14F-4D97-AF65-F5344CB8AC3E}">
        <p14:creationId xmlns:p14="http://schemas.microsoft.com/office/powerpoint/2010/main" val="3587067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Char char="•"/>
            </a:pPr>
            <a:r>
              <a:rPr lang="en-GB" altLang="zh-CN" b="0" i="0" dirty="0">
                <a:solidFill>
                  <a:srgbClr val="333333"/>
                </a:solidFill>
                <a:effectLst/>
                <a:latin typeface="Open Sans" panose="020B0606030504020204" pitchFamily="34" charset="0"/>
              </a:rPr>
              <a:t>Numerical insights into EMG’s Instrumentation Amplifier</a:t>
            </a:r>
          </a:p>
          <a:p>
            <a:pPr algn="l">
              <a:buFont typeface="Arial" panose="020B0604020202020204" pitchFamily="34" charset="0"/>
              <a:buChar char="•"/>
            </a:pPr>
            <a:r>
              <a:rPr lang="en-GB" altLang="zh-CN" b="0" i="0" dirty="0">
                <a:solidFill>
                  <a:srgbClr val="333333"/>
                </a:solidFill>
                <a:effectLst/>
                <a:latin typeface="Open Sans" panose="020B0606030504020204" pitchFamily="34" charset="0"/>
              </a:rPr>
              <a:t>Understand the principles of high-pass filters</a:t>
            </a:r>
          </a:p>
          <a:p>
            <a:pPr algn="l">
              <a:buFont typeface="Arial" panose="020B0604020202020204" pitchFamily="34" charset="0"/>
              <a:buChar char="•"/>
            </a:pPr>
            <a:r>
              <a:rPr lang="en-GB" altLang="zh-CN" b="0" i="0" dirty="0">
                <a:solidFill>
                  <a:srgbClr val="333333"/>
                </a:solidFill>
                <a:effectLst/>
                <a:latin typeface="Open Sans" panose="020B0606030504020204" pitchFamily="34" charset="0"/>
              </a:rPr>
              <a:t>Numerical insights into EMG’s High Pass Filter</a:t>
            </a:r>
          </a:p>
          <a:p>
            <a:pPr algn="l">
              <a:buFont typeface="Arial" panose="020B0604020202020204" pitchFamily="34" charset="0"/>
              <a:buChar char="•"/>
            </a:pPr>
            <a:r>
              <a:rPr lang="en-GB" altLang="zh-CN" b="0" i="0" dirty="0">
                <a:solidFill>
                  <a:srgbClr val="333333"/>
                </a:solidFill>
                <a:effectLst/>
                <a:latin typeface="Open Sans" panose="020B0606030504020204" pitchFamily="34" charset="0"/>
              </a:rPr>
              <a:t>Understand the principles of full-wave rectifiers</a:t>
            </a:r>
          </a:p>
          <a:p>
            <a:pPr algn="l">
              <a:buFont typeface="Arial" panose="020B0604020202020204" pitchFamily="34" charset="0"/>
              <a:buChar char="•"/>
            </a:pPr>
            <a:r>
              <a:rPr lang="en-GB" altLang="zh-CN" b="0" i="0" dirty="0">
                <a:solidFill>
                  <a:srgbClr val="333333"/>
                </a:solidFill>
                <a:effectLst/>
                <a:latin typeface="Open Sans" panose="020B0606030504020204" pitchFamily="34" charset="0"/>
              </a:rPr>
              <a:t>Numerical insights into EMG’s full-wave rectifiers</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2</a:t>
            </a:fld>
            <a:endParaRPr lang="zh-CN" altLang="en-US"/>
          </a:p>
        </p:txBody>
      </p:sp>
    </p:spTree>
    <p:extLst>
      <p:ext uri="{BB962C8B-B14F-4D97-AF65-F5344CB8AC3E}">
        <p14:creationId xmlns:p14="http://schemas.microsoft.com/office/powerpoint/2010/main" val="3368367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A15DF-1424-7682-6814-C3E73CFBAC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BEB32EF-9DAC-182D-0DB7-DC893D07B6E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B2BF14E-597E-F147-03F9-31BDB8703EF2}"/>
              </a:ext>
            </a:extLst>
          </p:cNvPr>
          <p:cNvSpPr>
            <a:spLocks noGrp="1"/>
          </p:cNvSpPr>
          <p:nvPr>
            <p:ph type="body" idx="1"/>
          </p:nvPr>
        </p:nvSpPr>
        <p:spPr/>
        <p:txBody>
          <a:bodyPr/>
          <a:lstStyle/>
          <a:p>
            <a:r>
              <a:rPr lang="en-GB" altLang="zh-CN" b="0" i="0" dirty="0">
                <a:solidFill>
                  <a:srgbClr val="0D0D0D"/>
                </a:solidFill>
                <a:effectLst/>
                <a:latin typeface="Söhne"/>
              </a:rPr>
              <a:t>In our project this amplifier has five channels and has two input terminals and one output terminals.</a:t>
            </a:r>
          </a:p>
          <a:p>
            <a:r>
              <a:rPr lang="en-GB" altLang="zh-CN" dirty="0"/>
              <a:t>It also has two terminals for providing power to the device.</a:t>
            </a:r>
            <a:endParaRPr lang="en-GB" altLang="zh-CN" b="0" i="0" dirty="0">
              <a:solidFill>
                <a:srgbClr val="0D0D0D"/>
              </a:solidFill>
              <a:effectLst/>
              <a:latin typeface="Söhne"/>
            </a:endParaRPr>
          </a:p>
          <a:p>
            <a:r>
              <a:rPr lang="en-GB" altLang="zh-CN" b="0" i="0" dirty="0">
                <a:solidFill>
                  <a:srgbClr val="333333"/>
                </a:solidFill>
                <a:effectLst/>
                <a:latin typeface="Open Sans" panose="020B0606030504020204" pitchFamily="34" charset="0"/>
              </a:rPr>
              <a:t>Current can never flow into or out of the input terminals. But the Current can flow into or out of the output terminals.</a:t>
            </a:r>
            <a:endParaRPr lang="zh-CN" altLang="en-US" dirty="0"/>
          </a:p>
        </p:txBody>
      </p:sp>
      <p:sp>
        <p:nvSpPr>
          <p:cNvPr id="4" name="灯片编号占位符 3">
            <a:extLst>
              <a:ext uri="{FF2B5EF4-FFF2-40B4-BE49-F238E27FC236}">
                <a16:creationId xmlns:a16="http://schemas.microsoft.com/office/drawing/2014/main" id="{6CEB2615-E680-AF7A-971A-794CD191FC2E}"/>
              </a:ext>
            </a:extLst>
          </p:cNvPr>
          <p:cNvSpPr>
            <a:spLocks noGrp="1"/>
          </p:cNvSpPr>
          <p:nvPr>
            <p:ph type="sldNum" sz="quarter" idx="10"/>
          </p:nvPr>
        </p:nvSpPr>
        <p:spPr/>
        <p:txBody>
          <a:bodyPr/>
          <a:lstStyle/>
          <a:p>
            <a:fld id="{7392B679-AE23-4750-8FB0-6513430B8953}" type="slidenum">
              <a:rPr lang="zh-CN" altLang="en-US" smtClean="0"/>
              <a:t>3</a:t>
            </a:fld>
            <a:endParaRPr lang="zh-CN" altLang="en-US"/>
          </a:p>
        </p:txBody>
      </p:sp>
    </p:spTree>
    <p:extLst>
      <p:ext uri="{BB962C8B-B14F-4D97-AF65-F5344CB8AC3E}">
        <p14:creationId xmlns:p14="http://schemas.microsoft.com/office/powerpoint/2010/main" val="1388015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GB" altLang="zh-CN" b="0" i="0" dirty="0">
                <a:solidFill>
                  <a:srgbClr val="333333"/>
                </a:solidFill>
                <a:effectLst/>
                <a:latin typeface="Open Sans" panose="020B0606030504020204" pitchFamily="34" charset="0"/>
              </a:rPr>
              <a:t>The output voltages only are in between the voltages of the two power terminals. As the figure show above, the range of output voltages are from -12V to 12V. </a:t>
            </a:r>
          </a:p>
          <a:p>
            <a:pPr algn="l">
              <a:buFont typeface="Arial" panose="020B0604020202020204" pitchFamily="34" charset="0"/>
              <a:buChar char="•"/>
            </a:pPr>
            <a:r>
              <a:rPr lang="en-GB" altLang="zh-CN" b="0" i="0" dirty="0">
                <a:solidFill>
                  <a:srgbClr val="333333"/>
                </a:solidFill>
                <a:effectLst/>
                <a:latin typeface="Open Sans" panose="020B0606030504020204" pitchFamily="34" charset="0"/>
              </a:rPr>
              <a:t>The op amp takes the voltage value of the "+" input and subtracts from it the voltage value of the "-" input.</a:t>
            </a:r>
          </a:p>
        </p:txBody>
      </p:sp>
      <p:sp>
        <p:nvSpPr>
          <p:cNvPr id="4" name="灯片编号占位符 3"/>
          <p:cNvSpPr>
            <a:spLocks noGrp="1"/>
          </p:cNvSpPr>
          <p:nvPr>
            <p:ph type="sldNum" sz="quarter" idx="10"/>
          </p:nvPr>
        </p:nvSpPr>
        <p:spPr/>
        <p:txBody>
          <a:bodyPr/>
          <a:lstStyle/>
          <a:p>
            <a:fld id="{7392B679-AE23-4750-8FB0-6513430B8953}" type="slidenum">
              <a:rPr lang="zh-CN" altLang="en-US" smtClean="0"/>
              <a:t>4</a:t>
            </a:fld>
            <a:endParaRPr lang="zh-CN" altLang="en-US"/>
          </a:p>
        </p:txBody>
      </p:sp>
    </p:spTree>
    <p:extLst>
      <p:ext uri="{BB962C8B-B14F-4D97-AF65-F5344CB8AC3E}">
        <p14:creationId xmlns:p14="http://schemas.microsoft.com/office/powerpoint/2010/main" val="2999087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200" kern="100" dirty="0">
                <a:effectLst/>
                <a:latin typeface="Arial" panose="020B0604020202020204" pitchFamily="34" charset="0"/>
                <a:ea typeface="等线" panose="02010600030101010101" pitchFamily="2" charset="-122"/>
                <a:cs typeface="Times New Roman" panose="02020603050405020304" pitchFamily="18" charset="0"/>
              </a:rPr>
              <a:t>Why count the difference instead of just taking a value and amplifying it directly</a:t>
            </a:r>
            <a:r>
              <a:rPr lang="en-US" altLang="zh-CN" kern="100" dirty="0">
                <a:latin typeface="Arial" panose="020B0604020202020204" pitchFamily="34" charset="0"/>
                <a:ea typeface="等线" panose="02010600030101010101" pitchFamily="2" charset="-122"/>
                <a:cs typeface="Times New Roman" panose="02020603050405020304" pitchFamily="18" charset="0"/>
              </a:rPr>
              <a:t>?</a:t>
            </a:r>
            <a:endParaRPr lang="en-US" altLang="zh-CN" dirty="0"/>
          </a:p>
          <a:p>
            <a:r>
              <a:rPr lang="en-US" altLang="zh-CN" dirty="0"/>
              <a:t>First, </a:t>
            </a:r>
            <a:r>
              <a:rPr lang="en-GB" altLang="zh-CN" dirty="0"/>
              <a:t>By comparing the differences between two input signals, an op amp is able to reject interference or noise (called a common-mode signal) experienced by both inputs. thus improving signal accuracy and stability.</a:t>
            </a:r>
          </a:p>
          <a:p>
            <a:r>
              <a:rPr lang="en-GB" altLang="zh-CN" dirty="0"/>
              <a:t>Second, </a:t>
            </a:r>
            <a:r>
              <a:rPr lang="en-GB" altLang="zh-CN" sz="1200" kern="100" dirty="0">
                <a:effectLst/>
                <a:latin typeface="Arial" panose="020B0604020202020204" pitchFamily="34" charset="0"/>
                <a:ea typeface="等线" panose="02010600030101010101" pitchFamily="2" charset="-122"/>
                <a:cs typeface="Times New Roman" panose="02020603050405020304" pitchFamily="18" charset="0"/>
              </a:rPr>
              <a:t>Many scenarios require differential amplification, </a:t>
            </a:r>
            <a:r>
              <a:rPr lang="en-GB" altLang="zh-CN" dirty="0"/>
              <a:t>such as reading sensor signals, what needs to be amplified is the difference between two voltage points, rather than the absolute value of a single voltage relative to ground.</a:t>
            </a:r>
          </a:p>
          <a:p>
            <a:r>
              <a:rPr lang="en-GB" altLang="zh-CN" dirty="0"/>
              <a:t>Third, Precise signal amplification: Calculating the difference between two inputs allows amplification of very small signal changes</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5</a:t>
            </a:fld>
            <a:endParaRPr lang="zh-CN" altLang="en-US"/>
          </a:p>
        </p:txBody>
      </p:sp>
    </p:spTree>
    <p:extLst>
      <p:ext uri="{BB962C8B-B14F-4D97-AF65-F5344CB8AC3E}">
        <p14:creationId xmlns:p14="http://schemas.microsoft.com/office/powerpoint/2010/main" val="1096477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Arial" panose="020B0604020202020204" pitchFamily="34" charset="0"/>
                <a:ea typeface="等线" panose="02010600030101010101" pitchFamily="2" charset="-122"/>
                <a:cs typeface="Times New Roman" panose="02020603050405020304" pitchFamily="18" charset="0"/>
              </a:rPr>
              <a:t>W</a:t>
            </a:r>
            <a:r>
              <a:rPr lang="en-GB" altLang="zh-CN" sz="1200" kern="100" dirty="0">
                <a:effectLst/>
                <a:latin typeface="Arial" panose="020B0604020202020204" pitchFamily="34" charset="0"/>
                <a:ea typeface="等线" panose="02010600030101010101" pitchFamily="2" charset="-122"/>
                <a:cs typeface="Times New Roman" panose="02020603050405020304" pitchFamily="18" charset="0"/>
              </a:rPr>
              <a:t>hen the "+" input is slightly lower than the "+" input, the op amp will try to make the output voltage equal to the largest negative number it is capable of producing. </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GB" altLang="zh-CN" b="0" i="0" dirty="0">
                <a:solidFill>
                  <a:srgbClr val="333333"/>
                </a:solidFill>
                <a:effectLst/>
                <a:latin typeface="Open Sans" panose="020B0606030504020204" pitchFamily="34" charset="0"/>
              </a:rPr>
              <a:t>In this picture, the </a:t>
            </a:r>
            <a:r>
              <a:rPr lang="en-GB" altLang="zh-CN" b="0" i="0" dirty="0" err="1">
                <a:solidFill>
                  <a:srgbClr val="333333"/>
                </a:solidFill>
                <a:effectLst/>
                <a:latin typeface="Open Sans" panose="020B0606030504020204" pitchFamily="34" charset="0"/>
              </a:rPr>
              <a:t>Channel_B</a:t>
            </a:r>
            <a:r>
              <a:rPr lang="en-GB" altLang="zh-CN" b="0" i="0" dirty="0">
                <a:solidFill>
                  <a:srgbClr val="333333"/>
                </a:solidFill>
                <a:effectLst/>
                <a:latin typeface="Open Sans" panose="020B0606030504020204" pitchFamily="34" charset="0"/>
              </a:rPr>
              <a:t> is connect with the output, and the </a:t>
            </a:r>
            <a:r>
              <a:rPr lang="en-GB" altLang="zh-CN" b="0" i="0" dirty="0" err="1">
                <a:solidFill>
                  <a:srgbClr val="333333"/>
                </a:solidFill>
                <a:effectLst/>
                <a:latin typeface="Open Sans" panose="020B0606030504020204" pitchFamily="34" charset="0"/>
              </a:rPr>
              <a:t>Channel_A</a:t>
            </a:r>
            <a:r>
              <a:rPr lang="en-GB" altLang="zh-CN" b="0" i="0" dirty="0">
                <a:solidFill>
                  <a:srgbClr val="333333"/>
                </a:solidFill>
                <a:effectLst/>
                <a:latin typeface="Open Sans" panose="020B0606030504020204" pitchFamily="34" charset="0"/>
              </a:rPr>
              <a:t> is connect with the "+" input, we can see the output voltage is a very large negative voltage around -954kV while the </a:t>
            </a:r>
            <a:r>
              <a:rPr lang="en-GB" altLang="zh-CN" b="0" i="0" dirty="0" err="1">
                <a:solidFill>
                  <a:srgbClr val="333333"/>
                </a:solidFill>
                <a:effectLst/>
                <a:latin typeface="Open Sans" panose="020B0606030504020204" pitchFamily="34" charset="0"/>
              </a:rPr>
              <a:t>channel_A</a:t>
            </a:r>
            <a:r>
              <a:rPr lang="en-GB" altLang="zh-CN" b="0" i="0" dirty="0">
                <a:solidFill>
                  <a:srgbClr val="333333"/>
                </a:solidFill>
                <a:effectLst/>
                <a:latin typeface="Open Sans" panose="020B0606030504020204" pitchFamily="34" charset="0"/>
              </a:rPr>
              <a:t> is just 1.216 mV, which is just since the V2 is 0.001Vms and V3 is 0.002Vms.</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6</a:t>
            </a:fld>
            <a:endParaRPr lang="zh-CN" altLang="en-US"/>
          </a:p>
        </p:txBody>
      </p:sp>
    </p:spTree>
    <p:extLst>
      <p:ext uri="{BB962C8B-B14F-4D97-AF65-F5344CB8AC3E}">
        <p14:creationId xmlns:p14="http://schemas.microsoft.com/office/powerpoint/2010/main" val="3340228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C48AC-3797-8B96-C4C7-C96FC554893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BE98490-DE71-8EF3-0FFE-46B3408E330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792B41F-1E79-8ACD-82EA-79B1878FB28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200" kern="100" dirty="0">
                <a:effectLst/>
                <a:latin typeface="Arial" panose="020B0604020202020204" pitchFamily="34" charset="0"/>
                <a:ea typeface="等线" panose="02010600030101010101" pitchFamily="2" charset="-122"/>
                <a:cs typeface="Times New Roman" panose="02020603050405020304" pitchFamily="18" charset="0"/>
              </a:rPr>
              <a:t>when the "+" side of the input add the resistance R1 and the R2 with negative feedback circuit, if the voltage of V2 is less than V3, then part of the voltage amplified from output will come back to the "+" side input. In conclusion, both "+" and "-" side voltage will become the same level finally since the negative feedback circuit.</a:t>
            </a:r>
            <a:endParaRPr lang="zh-CN" altLang="en-US" dirty="0"/>
          </a:p>
        </p:txBody>
      </p:sp>
      <p:sp>
        <p:nvSpPr>
          <p:cNvPr id="4" name="灯片编号占位符 3">
            <a:extLst>
              <a:ext uri="{FF2B5EF4-FFF2-40B4-BE49-F238E27FC236}">
                <a16:creationId xmlns:a16="http://schemas.microsoft.com/office/drawing/2014/main" id="{671DFDBB-664D-2E5F-A585-68F889B07130}"/>
              </a:ext>
            </a:extLst>
          </p:cNvPr>
          <p:cNvSpPr>
            <a:spLocks noGrp="1"/>
          </p:cNvSpPr>
          <p:nvPr>
            <p:ph type="sldNum" sz="quarter" idx="10"/>
          </p:nvPr>
        </p:nvSpPr>
        <p:spPr/>
        <p:txBody>
          <a:bodyPr/>
          <a:lstStyle/>
          <a:p>
            <a:fld id="{7392B679-AE23-4750-8FB0-6513430B8953}" type="slidenum">
              <a:rPr lang="zh-CN" altLang="en-US" smtClean="0"/>
              <a:t>7</a:t>
            </a:fld>
            <a:endParaRPr lang="zh-CN" altLang="en-US"/>
          </a:p>
        </p:txBody>
      </p:sp>
    </p:spTree>
    <p:extLst>
      <p:ext uri="{BB962C8B-B14F-4D97-AF65-F5344CB8AC3E}">
        <p14:creationId xmlns:p14="http://schemas.microsoft.com/office/powerpoint/2010/main" val="38846204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5F42B-075F-1741-7496-66AA32FA3F7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C30CE17-2424-2195-0ADE-46EB41749C0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5111300-BEE8-C295-F5D8-B44A5250351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b="0" i="0" dirty="0">
                <a:solidFill>
                  <a:srgbClr val="333333"/>
                </a:solidFill>
                <a:effectLst/>
                <a:latin typeface="Open Sans" panose="020B0606030504020204" pitchFamily="34" charset="0"/>
              </a:rPr>
              <a:t>when the voltage of the V2 is larger than the V3, the voltage of the A and B still the same finally .Because the negative feedback always forces the op amp's two terminals to always be at almost the same voltage value.</a:t>
            </a:r>
            <a:endParaRPr lang="zh-CN" altLang="en-US" dirty="0"/>
          </a:p>
        </p:txBody>
      </p:sp>
      <p:sp>
        <p:nvSpPr>
          <p:cNvPr id="4" name="灯片编号占位符 3">
            <a:extLst>
              <a:ext uri="{FF2B5EF4-FFF2-40B4-BE49-F238E27FC236}">
                <a16:creationId xmlns:a16="http://schemas.microsoft.com/office/drawing/2014/main" id="{1A8D8F6E-A792-95FE-F5BC-BEC9F24BE2B0}"/>
              </a:ext>
            </a:extLst>
          </p:cNvPr>
          <p:cNvSpPr>
            <a:spLocks noGrp="1"/>
          </p:cNvSpPr>
          <p:nvPr>
            <p:ph type="sldNum" sz="quarter" idx="10"/>
          </p:nvPr>
        </p:nvSpPr>
        <p:spPr/>
        <p:txBody>
          <a:bodyPr/>
          <a:lstStyle/>
          <a:p>
            <a:fld id="{7392B679-AE23-4750-8FB0-6513430B8953}" type="slidenum">
              <a:rPr lang="zh-CN" altLang="en-US" smtClean="0"/>
              <a:t>8</a:t>
            </a:fld>
            <a:endParaRPr lang="zh-CN" altLang="en-US"/>
          </a:p>
        </p:txBody>
      </p:sp>
    </p:spTree>
    <p:extLst>
      <p:ext uri="{BB962C8B-B14F-4D97-AF65-F5344CB8AC3E}">
        <p14:creationId xmlns:p14="http://schemas.microsoft.com/office/powerpoint/2010/main" val="1406146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b="0" i="0" dirty="0">
                <a:solidFill>
                  <a:srgbClr val="0D0D0D"/>
                </a:solidFill>
                <a:effectLst/>
                <a:latin typeface="Söhne"/>
              </a:rPr>
              <a:t>when the voltage of non-inverting input larger than the  inverting input, the output voltage will increase .The Current will flow from output to inverting input while it cannot flow into the op amp.</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530820CF-B880-4189-942D-D702A7CBA730}" type="datetimeFigureOut">
              <a:rPr lang="zh-CN" altLang="en-US" smtClean="0"/>
              <a:t>2024/3/6</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530820CF-B880-4189-942D-D702A7CBA730}" type="datetimeFigureOut">
              <a:rPr lang="zh-CN" altLang="en-US" smtClean="0"/>
              <a:t>2024/3/6</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530820CF-B880-4189-942D-D702A7CBA730}" type="datetimeFigureOut">
              <a:rPr lang="zh-CN" altLang="en-US" smtClean="0"/>
              <a:t>2024/3/6</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530820CF-B880-4189-942D-D702A7CBA730}" type="datetimeFigureOut">
              <a:rPr lang="zh-CN" altLang="en-US" smtClean="0"/>
              <a:t>2024/3/6</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79"/>
            <a:ext cx="6019800" cy="4388644"/>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530820CF-B880-4189-942D-D702A7CBA730}" type="datetimeFigureOut">
              <a:rPr lang="zh-CN" altLang="en-US" smtClean="0"/>
              <a:t>2024/3/6</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530820CF-B880-4189-942D-D702A7CBA730}" type="datetimeFigureOut">
              <a:rPr lang="zh-CN" altLang="en-US" smtClean="0"/>
              <a:t>2024/3/6</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530820CF-B880-4189-942D-D702A7CBA730}" type="datetimeFigureOut">
              <a:rPr lang="zh-CN" altLang="en-US" smtClean="0"/>
              <a:t>2024/3/6</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457200" y="4767263"/>
            <a:ext cx="2133600" cy="273844"/>
          </a:xfrm>
          <a:prstGeom prst="rect">
            <a:avLst/>
          </a:prstGeom>
        </p:spPr>
        <p:txBody>
          <a:bodyPr/>
          <a:lstStyle/>
          <a:p>
            <a:fld id="{530820CF-B880-4189-942D-D702A7CBA730}" type="datetimeFigureOut">
              <a:rPr lang="zh-CN" altLang="en-US" smtClean="0"/>
              <a:t>2024/3/6</a:t>
            </a:fld>
            <a:endParaRPr lang="zh-CN" altLang="en-US"/>
          </a:p>
        </p:txBody>
      </p:sp>
      <p:sp>
        <p:nvSpPr>
          <p:cNvPr id="8" name="页脚占位符 7"/>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553200" y="4767263"/>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457200" y="4767263"/>
            <a:ext cx="2133600" cy="273844"/>
          </a:xfrm>
          <a:prstGeom prst="rect">
            <a:avLst/>
          </a:prstGeom>
        </p:spPr>
        <p:txBody>
          <a:bodyPr/>
          <a:lstStyle/>
          <a:p>
            <a:fld id="{530820CF-B880-4189-942D-D702A7CBA730}" type="datetimeFigureOut">
              <a:rPr lang="zh-CN" altLang="en-US" smtClean="0"/>
              <a:t>2024/3/6</a:t>
            </a:fld>
            <a:endParaRPr lang="zh-CN" altLang="en-US"/>
          </a:p>
        </p:txBody>
      </p:sp>
      <p:sp>
        <p:nvSpPr>
          <p:cNvPr id="4" name="页脚占位符 3"/>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4767263"/>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a:lstStyle/>
          <a:p>
            <a:fld id="{530820CF-B880-4189-942D-D702A7CBA730}" type="datetimeFigureOut">
              <a:rPr lang="zh-CN" altLang="en-US" smtClean="0"/>
              <a:t>2024/3/6</a:t>
            </a:fld>
            <a:endParaRPr lang="zh-CN" altLang="en-US"/>
          </a:p>
        </p:txBody>
      </p:sp>
      <p:sp>
        <p:nvSpPr>
          <p:cNvPr id="3" name="页脚占位符 2"/>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t="-3000" b="-3000"/>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1.mp3"/><Relationship Id="rId7" Type="http://schemas.openxmlformats.org/officeDocument/2006/relationships/image" Target="../media/image2.png"/><Relationship Id="rId2" Type="http://schemas.openxmlformats.org/officeDocument/2006/relationships/tags" Target="../tags/tag1.xml"/><Relationship Id="rId1" Type="http://schemas.openxmlformats.org/officeDocument/2006/relationships/themeOverride" Target="../theme/themeOverride1.xml"/><Relationship Id="rId6" Type="http://schemas.openxmlformats.org/officeDocument/2006/relationships/notesSlide" Target="../notesSlides/notesSlide1.xml"/><Relationship Id="rId5" Type="http://schemas.openxmlformats.org/officeDocument/2006/relationships/slideLayout" Target="../slideLayouts/slideLayout9.xml"/><Relationship Id="rId4" Type="http://schemas.openxmlformats.org/officeDocument/2006/relationships/audio" Target="../media/media1.mp3"/></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10.xml"/><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hemeOverride" Target="../theme/themeOverride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hemeOverride" Target="../theme/themeOverride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3.xml"/><Relationship Id="rId5" Type="http://schemas.openxmlformats.org/officeDocument/2006/relationships/image" Target="../media/image8.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4.xml"/><Relationship Id="rId5" Type="http://schemas.openxmlformats.org/officeDocument/2006/relationships/image" Target="../media/image13.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aula DeAnda - Why Would I Ever">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8172400" y="-556751"/>
            <a:ext cx="487363" cy="487363"/>
          </a:xfrm>
          <a:prstGeom prst="rect">
            <a:avLst/>
          </a:prstGeom>
        </p:spPr>
      </p:pic>
      <p:pic>
        <p:nvPicPr>
          <p:cNvPr id="4" name="图片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450187">
            <a:off x="-2294788" y="50967"/>
            <a:ext cx="6855716" cy="5996349"/>
          </a:xfrm>
          <a:prstGeom prst="rect">
            <a:avLst/>
          </a:prstGeom>
        </p:spPr>
      </p:pic>
      <p:pic>
        <p:nvPicPr>
          <p:cNvPr id="11" name="图片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6200000" flipH="1">
            <a:off x="5270267" y="-1506546"/>
            <a:ext cx="6855716" cy="5996349"/>
          </a:xfrm>
          <a:prstGeom prst="rect">
            <a:avLst/>
          </a:prstGeom>
        </p:spPr>
      </p:pic>
      <p:sp>
        <p:nvSpPr>
          <p:cNvPr id="12" name="矩形 11"/>
          <p:cNvSpPr/>
          <p:nvPr/>
        </p:nvSpPr>
        <p:spPr>
          <a:xfrm>
            <a:off x="2339752" y="149398"/>
            <a:ext cx="5832648" cy="923330"/>
          </a:xfrm>
          <a:prstGeom prst="rect">
            <a:avLst/>
          </a:prstGeom>
        </p:spPr>
        <p:txBody>
          <a:bodyPr wrap="square">
            <a:spAutoFit/>
          </a:bodyPr>
          <a:lstStyle/>
          <a:p>
            <a:pPr fontAlgn="auto">
              <a:spcBef>
                <a:spcPts val="0"/>
              </a:spcBef>
              <a:spcAft>
                <a:spcPts val="0"/>
              </a:spcAft>
              <a:defRPr/>
            </a:pPr>
            <a:r>
              <a:rPr lang="en-US" altLang="zh-CN" sz="5400" spc="300" dirty="0">
                <a:solidFill>
                  <a:schemeClr val="tx1">
                    <a:lumMod val="65000"/>
                    <a:lumOff val="35000"/>
                  </a:schemeClr>
                </a:solidFill>
                <a:latin typeface="Agency FB" panose="020B0503020202020204" pitchFamily="34" charset="0"/>
                <a:cs typeface="+mn-ea"/>
                <a:sym typeface="+mn-lt"/>
              </a:rPr>
              <a:t>ELEL 5882M</a:t>
            </a:r>
            <a:endParaRPr lang="zh-CN" altLang="en-US" sz="5400" spc="300" dirty="0">
              <a:solidFill>
                <a:schemeClr val="tx1">
                  <a:lumMod val="65000"/>
                  <a:lumOff val="35000"/>
                </a:schemeClr>
              </a:solidFill>
              <a:latin typeface="Agency FB" panose="020B0503020202020204" pitchFamily="34" charset="0"/>
              <a:cs typeface="+mn-ea"/>
              <a:sym typeface="+mn-lt"/>
            </a:endParaRPr>
          </a:p>
        </p:txBody>
      </p:sp>
      <p:sp>
        <p:nvSpPr>
          <p:cNvPr id="13" name="TextBox 7"/>
          <p:cNvSpPr>
            <a:spLocks noChangeArrowheads="1"/>
          </p:cNvSpPr>
          <p:nvPr/>
        </p:nvSpPr>
        <p:spPr bwMode="auto">
          <a:xfrm>
            <a:off x="3853510" y="3743671"/>
            <a:ext cx="4534011" cy="11079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06/03/2024</a:t>
            </a:r>
          </a:p>
          <a:p>
            <a:pPr algn="ctr">
              <a:defRPr/>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Junnan Liu</a:t>
            </a:r>
          </a:p>
          <a:p>
            <a:pPr algn="ctr">
              <a:defRPr/>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201715540</a:t>
            </a:r>
          </a:p>
          <a:p>
            <a:pPr algn="ctr">
              <a:defRPr/>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el23jl2@leeds.ac.uk</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14" name="TextBox 7"/>
          <p:cNvSpPr>
            <a:spLocks noChangeArrowheads="1"/>
          </p:cNvSpPr>
          <p:nvPr/>
        </p:nvSpPr>
        <p:spPr bwMode="auto">
          <a:xfrm>
            <a:off x="1475032" y="1891236"/>
            <a:ext cx="6193936" cy="6771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en-US" altLang="zh-CN" sz="4400" u="sng" dirty="0">
                <a:solidFill>
                  <a:schemeClr val="accent2">
                    <a:lumMod val="75000"/>
                  </a:schemeClr>
                </a:solidFill>
                <a:latin typeface="微软雅黑" panose="020B0503020204020204" pitchFamily="34" charset="-122"/>
                <a:ea typeface="微软雅黑" panose="020B0503020204020204" pitchFamily="34" charset="-122"/>
                <a:cs typeface="+mn-ea"/>
                <a:sym typeface="+mn-lt"/>
              </a:rPr>
              <a:t>19th Weekly Report</a:t>
            </a:r>
            <a:endParaRPr lang="zh-CN" altLang="en-US" sz="4400" u="sng" dirty="0">
              <a:solidFill>
                <a:schemeClr val="accent2">
                  <a:lumMod val="75000"/>
                </a:schemeClr>
              </a:solidFill>
              <a:latin typeface="微软雅黑" panose="020B0503020204020204" pitchFamily="34" charset="-122"/>
              <a:ea typeface="微软雅黑" panose="020B0503020204020204" pitchFamily="34" charset="-122"/>
              <a:cs typeface="+mn-ea"/>
              <a:sym typeface="+mn-lt"/>
            </a:endParaRPr>
          </a:p>
        </p:txBody>
      </p:sp>
    </p:spTree>
    <p:custDataLst>
      <p:tags r:id="rId2"/>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audio>
              <p:cMediaNode vol="80000" numSld="999">
                <p:cTn id="2" repeatCount="indefinite"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8F9CA-0F3D-43F3-C21E-E052B474CE08}"/>
            </a:ext>
          </a:extLst>
        </p:cNvPr>
        <p:cNvGrpSpPr/>
        <p:nvPr/>
      </p:nvGrpSpPr>
      <p:grpSpPr>
        <a:xfrm>
          <a:off x="0" y="0"/>
          <a:ext cx="0" cy="0"/>
          <a:chOff x="0" y="0"/>
          <a:chExt cx="0" cy="0"/>
        </a:xfrm>
      </p:grpSpPr>
      <p:sp>
        <p:nvSpPr>
          <p:cNvPr id="26" name="Title 1">
            <a:extLst>
              <a:ext uri="{FF2B5EF4-FFF2-40B4-BE49-F238E27FC236}">
                <a16:creationId xmlns:a16="http://schemas.microsoft.com/office/drawing/2014/main" id="{71C286CA-1F1D-E3D8-D5AC-B8BB040E3717}"/>
              </a:ext>
            </a:extLst>
          </p:cNvPr>
          <p:cNvSpPr txBox="1"/>
          <p:nvPr/>
        </p:nvSpPr>
        <p:spPr>
          <a:xfrm>
            <a:off x="857880" y="200199"/>
            <a:ext cx="3138056"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GB" altLang="zh-CN" sz="1800" b="1" dirty="0">
                <a:solidFill>
                  <a:schemeClr val="bg1">
                    <a:lumMod val="50000"/>
                  </a:schemeClr>
                </a:solidFill>
                <a:latin typeface="微软雅黑" panose="020B0503020204020204" pitchFamily="34" charset="-122"/>
                <a:ea typeface="微软雅黑" panose="020B0503020204020204" pitchFamily="34" charset="-122"/>
              </a:rPr>
              <a:t>Analysis</a:t>
            </a:r>
          </a:p>
        </p:txBody>
      </p:sp>
      <p:pic>
        <p:nvPicPr>
          <p:cNvPr id="27" name="图片 26">
            <a:extLst>
              <a:ext uri="{FF2B5EF4-FFF2-40B4-BE49-F238E27FC236}">
                <a16:creationId xmlns:a16="http://schemas.microsoft.com/office/drawing/2014/main" id="{D48F3907-46BE-25FB-CA64-17E19A2BAD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450187">
            <a:off x="-4599043" y="-21041"/>
            <a:ext cx="6855716" cy="5996349"/>
          </a:xfrm>
          <a:prstGeom prst="rect">
            <a:avLst/>
          </a:prstGeom>
        </p:spPr>
      </p:pic>
      <p:pic>
        <p:nvPicPr>
          <p:cNvPr id="28" name="图片 27">
            <a:extLst>
              <a:ext uri="{FF2B5EF4-FFF2-40B4-BE49-F238E27FC236}">
                <a16:creationId xmlns:a16="http://schemas.microsoft.com/office/drawing/2014/main" id="{5F4CECDD-7129-FB35-F480-19C31E8E8D0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flipH="1">
            <a:off x="6187267" y="-2196181"/>
            <a:ext cx="6855716" cy="5996349"/>
          </a:xfrm>
          <a:prstGeom prst="rect">
            <a:avLst/>
          </a:prstGeom>
        </p:spPr>
      </p:pic>
      <p:pic>
        <p:nvPicPr>
          <p:cNvPr id="3" name="图片 2">
            <a:extLst>
              <a:ext uri="{FF2B5EF4-FFF2-40B4-BE49-F238E27FC236}">
                <a16:creationId xmlns:a16="http://schemas.microsoft.com/office/drawing/2014/main" id="{64CE795E-0FF6-C413-DC50-86DC066BA376}"/>
              </a:ext>
            </a:extLst>
          </p:cNvPr>
          <p:cNvPicPr>
            <a:picLocks noChangeAspect="1"/>
          </p:cNvPicPr>
          <p:nvPr/>
        </p:nvPicPr>
        <p:blipFill>
          <a:blip r:embed="rId5"/>
          <a:stretch>
            <a:fillRect/>
          </a:stretch>
        </p:blipFill>
        <p:spPr>
          <a:xfrm>
            <a:off x="1059987" y="1210254"/>
            <a:ext cx="2489984" cy="789507"/>
          </a:xfrm>
          <a:prstGeom prst="rect">
            <a:avLst/>
          </a:prstGeom>
        </p:spPr>
      </p:pic>
      <p:pic>
        <p:nvPicPr>
          <p:cNvPr id="6" name="图片 5">
            <a:extLst>
              <a:ext uri="{FF2B5EF4-FFF2-40B4-BE49-F238E27FC236}">
                <a16:creationId xmlns:a16="http://schemas.microsoft.com/office/drawing/2014/main" id="{4C496431-CE15-CA4F-E709-3BAC8B103AD9}"/>
              </a:ext>
            </a:extLst>
          </p:cNvPr>
          <p:cNvPicPr>
            <a:picLocks noChangeAspect="1"/>
          </p:cNvPicPr>
          <p:nvPr/>
        </p:nvPicPr>
        <p:blipFill>
          <a:blip r:embed="rId6"/>
          <a:stretch>
            <a:fillRect/>
          </a:stretch>
        </p:blipFill>
        <p:spPr>
          <a:xfrm>
            <a:off x="395536" y="2180072"/>
            <a:ext cx="3733576" cy="783356"/>
          </a:xfrm>
          <a:prstGeom prst="rect">
            <a:avLst/>
          </a:prstGeom>
        </p:spPr>
      </p:pic>
      <p:pic>
        <p:nvPicPr>
          <p:cNvPr id="8" name="图片 7">
            <a:extLst>
              <a:ext uri="{FF2B5EF4-FFF2-40B4-BE49-F238E27FC236}">
                <a16:creationId xmlns:a16="http://schemas.microsoft.com/office/drawing/2014/main" id="{CF237F7B-330E-0D02-B9C1-37749713CADC}"/>
              </a:ext>
            </a:extLst>
          </p:cNvPr>
          <p:cNvPicPr>
            <a:picLocks noChangeAspect="1"/>
          </p:cNvPicPr>
          <p:nvPr/>
        </p:nvPicPr>
        <p:blipFill>
          <a:blip r:embed="rId7"/>
          <a:stretch>
            <a:fillRect/>
          </a:stretch>
        </p:blipFill>
        <p:spPr>
          <a:xfrm>
            <a:off x="378106" y="3126628"/>
            <a:ext cx="3733576" cy="896341"/>
          </a:xfrm>
          <a:prstGeom prst="rect">
            <a:avLst/>
          </a:prstGeom>
        </p:spPr>
      </p:pic>
      <p:pic>
        <p:nvPicPr>
          <p:cNvPr id="10" name="图片 9">
            <a:extLst>
              <a:ext uri="{FF2B5EF4-FFF2-40B4-BE49-F238E27FC236}">
                <a16:creationId xmlns:a16="http://schemas.microsoft.com/office/drawing/2014/main" id="{C31C01B9-E776-9B82-6242-4D172644369C}"/>
              </a:ext>
            </a:extLst>
          </p:cNvPr>
          <p:cNvPicPr>
            <a:picLocks noChangeAspect="1"/>
          </p:cNvPicPr>
          <p:nvPr/>
        </p:nvPicPr>
        <p:blipFill>
          <a:blip r:embed="rId8"/>
          <a:stretch>
            <a:fillRect/>
          </a:stretch>
        </p:blipFill>
        <p:spPr>
          <a:xfrm>
            <a:off x="4278879" y="1622118"/>
            <a:ext cx="4676142" cy="1684149"/>
          </a:xfrm>
          <a:prstGeom prst="rect">
            <a:avLst/>
          </a:prstGeom>
        </p:spPr>
      </p:pic>
    </p:spTree>
    <p:extLst>
      <p:ext uri="{BB962C8B-B14F-4D97-AF65-F5344CB8AC3E}">
        <p14:creationId xmlns:p14="http://schemas.microsoft.com/office/powerpoint/2010/main" val="1253101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par>
                                <p:cTn id="8" presetID="22" presetClass="entr" presetSubtype="4"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6257B-5C9C-F5FA-DB7C-B459612FA575}"/>
            </a:ext>
          </a:extLst>
        </p:cNvPr>
        <p:cNvGrpSpPr/>
        <p:nvPr/>
      </p:nvGrpSpPr>
      <p:grpSpPr>
        <a:xfrm>
          <a:off x="0" y="0"/>
          <a:ext cx="0" cy="0"/>
          <a:chOff x="0" y="0"/>
          <a:chExt cx="0" cy="0"/>
        </a:xfrm>
      </p:grpSpPr>
      <p:sp>
        <p:nvSpPr>
          <p:cNvPr id="26" name="Title 1">
            <a:extLst>
              <a:ext uri="{FF2B5EF4-FFF2-40B4-BE49-F238E27FC236}">
                <a16:creationId xmlns:a16="http://schemas.microsoft.com/office/drawing/2014/main" id="{42467E09-0C27-33F8-50C0-5071E184E677}"/>
              </a:ext>
            </a:extLst>
          </p:cNvPr>
          <p:cNvSpPr txBox="1"/>
          <p:nvPr/>
        </p:nvSpPr>
        <p:spPr>
          <a:xfrm>
            <a:off x="857880" y="200199"/>
            <a:ext cx="3138056"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GB" altLang="zh-CN" sz="1800" b="1" dirty="0">
                <a:solidFill>
                  <a:schemeClr val="bg1">
                    <a:lumMod val="50000"/>
                  </a:schemeClr>
                </a:solidFill>
                <a:latin typeface="微软雅黑" panose="020B0503020204020204" pitchFamily="34" charset="-122"/>
                <a:ea typeface="微软雅黑" panose="020B0503020204020204" pitchFamily="34" charset="-122"/>
              </a:rPr>
              <a:t>Op amp as adder</a:t>
            </a:r>
          </a:p>
        </p:txBody>
      </p:sp>
      <p:pic>
        <p:nvPicPr>
          <p:cNvPr id="27" name="图片 26">
            <a:extLst>
              <a:ext uri="{FF2B5EF4-FFF2-40B4-BE49-F238E27FC236}">
                <a16:creationId xmlns:a16="http://schemas.microsoft.com/office/drawing/2014/main" id="{A658971B-95CE-0A7E-0571-0ABA5C2C51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450187">
            <a:off x="-4599043" y="-21041"/>
            <a:ext cx="6855716" cy="5996349"/>
          </a:xfrm>
          <a:prstGeom prst="rect">
            <a:avLst/>
          </a:prstGeom>
        </p:spPr>
      </p:pic>
      <p:pic>
        <p:nvPicPr>
          <p:cNvPr id="28" name="图片 27">
            <a:extLst>
              <a:ext uri="{FF2B5EF4-FFF2-40B4-BE49-F238E27FC236}">
                <a16:creationId xmlns:a16="http://schemas.microsoft.com/office/drawing/2014/main" id="{0E343043-90E8-4609-235A-DF18484C168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flipH="1">
            <a:off x="6187267" y="-2196181"/>
            <a:ext cx="6855716" cy="5996349"/>
          </a:xfrm>
          <a:prstGeom prst="rect">
            <a:avLst/>
          </a:prstGeom>
        </p:spPr>
      </p:pic>
      <p:pic>
        <p:nvPicPr>
          <p:cNvPr id="5" name="图片 4">
            <a:extLst>
              <a:ext uri="{FF2B5EF4-FFF2-40B4-BE49-F238E27FC236}">
                <a16:creationId xmlns:a16="http://schemas.microsoft.com/office/drawing/2014/main" id="{1E62317F-FBD2-E0EB-B5A5-04ACF06BCACD}"/>
              </a:ext>
            </a:extLst>
          </p:cNvPr>
          <p:cNvPicPr>
            <a:picLocks noChangeAspect="1"/>
          </p:cNvPicPr>
          <p:nvPr/>
        </p:nvPicPr>
        <p:blipFill>
          <a:blip r:embed="rId5"/>
          <a:stretch>
            <a:fillRect/>
          </a:stretch>
        </p:blipFill>
        <p:spPr>
          <a:xfrm>
            <a:off x="323528" y="767682"/>
            <a:ext cx="5079551" cy="4072946"/>
          </a:xfrm>
          <a:prstGeom prst="rect">
            <a:avLst/>
          </a:prstGeom>
        </p:spPr>
      </p:pic>
      <p:pic>
        <p:nvPicPr>
          <p:cNvPr id="9" name="图片 8">
            <a:extLst>
              <a:ext uri="{FF2B5EF4-FFF2-40B4-BE49-F238E27FC236}">
                <a16:creationId xmlns:a16="http://schemas.microsoft.com/office/drawing/2014/main" id="{BE1B7984-5F00-1665-6288-6D76C2408973}"/>
              </a:ext>
            </a:extLst>
          </p:cNvPr>
          <p:cNvPicPr>
            <a:picLocks noChangeAspect="1"/>
          </p:cNvPicPr>
          <p:nvPr/>
        </p:nvPicPr>
        <p:blipFill>
          <a:blip r:embed="rId6"/>
          <a:stretch>
            <a:fillRect/>
          </a:stretch>
        </p:blipFill>
        <p:spPr>
          <a:xfrm>
            <a:off x="5508104" y="200199"/>
            <a:ext cx="3039734" cy="2859782"/>
          </a:xfrm>
          <a:prstGeom prst="rect">
            <a:avLst/>
          </a:prstGeom>
        </p:spPr>
      </p:pic>
      <p:pic>
        <p:nvPicPr>
          <p:cNvPr id="12" name="图片 11">
            <a:extLst>
              <a:ext uri="{FF2B5EF4-FFF2-40B4-BE49-F238E27FC236}">
                <a16:creationId xmlns:a16="http://schemas.microsoft.com/office/drawing/2014/main" id="{02E42FC7-6FF7-989A-C599-E2C95B32DF29}"/>
              </a:ext>
            </a:extLst>
          </p:cNvPr>
          <p:cNvPicPr>
            <a:picLocks noChangeAspect="1"/>
          </p:cNvPicPr>
          <p:nvPr/>
        </p:nvPicPr>
        <p:blipFill>
          <a:blip r:embed="rId7"/>
          <a:stretch>
            <a:fillRect/>
          </a:stretch>
        </p:blipFill>
        <p:spPr>
          <a:xfrm>
            <a:off x="5403079" y="3507854"/>
            <a:ext cx="3639198" cy="480855"/>
          </a:xfrm>
          <a:prstGeom prst="rect">
            <a:avLst/>
          </a:prstGeom>
        </p:spPr>
      </p:pic>
    </p:spTree>
    <p:extLst>
      <p:ext uri="{BB962C8B-B14F-4D97-AF65-F5344CB8AC3E}">
        <p14:creationId xmlns:p14="http://schemas.microsoft.com/office/powerpoint/2010/main" val="30561561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par>
                                <p:cTn id="8" presetID="22" presetClass="entr" presetSubtype="4"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533632" y="2406242"/>
            <a:ext cx="1150937" cy="641349"/>
            <a:chOff x="533632" y="2406242"/>
            <a:chExt cx="1150937" cy="641349"/>
          </a:xfrm>
        </p:grpSpPr>
        <p:sp>
          <p:nvSpPr>
            <p:cNvPr id="4" name="Freeform: Shape 3"/>
            <p:cNvSpPr/>
            <p:nvPr/>
          </p:nvSpPr>
          <p:spPr bwMode="auto">
            <a:xfrm>
              <a:off x="533632" y="2406242"/>
              <a:ext cx="1150937" cy="641349"/>
            </a:xfrm>
            <a:custGeom>
              <a:avLst/>
              <a:gdLst>
                <a:gd name="T0" fmla="*/ 0 w 725"/>
                <a:gd name="T1" fmla="*/ 0 h 404"/>
                <a:gd name="T2" fmla="*/ 0 w 725"/>
                <a:gd name="T3" fmla="*/ 404 h 404"/>
                <a:gd name="T4" fmla="*/ 725 w 725"/>
                <a:gd name="T5" fmla="*/ 404 h 404"/>
                <a:gd name="T6" fmla="*/ 324 w 725"/>
                <a:gd name="T7" fmla="*/ 0 h 404"/>
                <a:gd name="T8" fmla="*/ 0 w 725"/>
                <a:gd name="T9" fmla="*/ 0 h 404"/>
              </a:gdLst>
              <a:ahLst/>
              <a:cxnLst>
                <a:cxn ang="0">
                  <a:pos x="T0" y="T1"/>
                </a:cxn>
                <a:cxn ang="0">
                  <a:pos x="T2" y="T3"/>
                </a:cxn>
                <a:cxn ang="0">
                  <a:pos x="T4" y="T5"/>
                </a:cxn>
                <a:cxn ang="0">
                  <a:pos x="T6" y="T7"/>
                </a:cxn>
                <a:cxn ang="0">
                  <a:pos x="T8" y="T9"/>
                </a:cxn>
              </a:cxnLst>
              <a:rect l="0" t="0" r="r" b="b"/>
              <a:pathLst>
                <a:path w="725" h="404">
                  <a:moveTo>
                    <a:pt x="0" y="0"/>
                  </a:moveTo>
                  <a:lnTo>
                    <a:pt x="0" y="404"/>
                  </a:lnTo>
                  <a:lnTo>
                    <a:pt x="725" y="404"/>
                  </a:lnTo>
                  <a:lnTo>
                    <a:pt x="324" y="0"/>
                  </a:lnTo>
                  <a:lnTo>
                    <a:pt x="0" y="0"/>
                  </a:lnTo>
                  <a:close/>
                </a:path>
              </a:pathLst>
            </a:custGeom>
            <a:solidFill>
              <a:srgbClr val="7F7F7F"/>
            </a:solidFill>
            <a:ln>
              <a:noFill/>
            </a:ln>
            <a:effectLst/>
          </p:spPr>
          <p:txBody>
            <a:bodyPr anchor="ctr"/>
            <a:lstStyle/>
            <a:p>
              <a:pPr algn="ctr"/>
              <a:endParaRPr/>
            </a:p>
          </p:txBody>
        </p:sp>
        <p:sp>
          <p:nvSpPr>
            <p:cNvPr id="5" name="Freeform: Shape 4"/>
            <p:cNvSpPr/>
            <p:nvPr/>
          </p:nvSpPr>
          <p:spPr bwMode="auto">
            <a:xfrm>
              <a:off x="734449" y="2569754"/>
              <a:ext cx="342652" cy="340075"/>
            </a:xfrm>
            <a:custGeom>
              <a:avLst/>
              <a:gdLst/>
              <a:ahLst/>
              <a:cxnLst>
                <a:cxn ang="0">
                  <a:pos x="33" y="1"/>
                </a:cxn>
                <a:cxn ang="0">
                  <a:pos x="22" y="1"/>
                </a:cxn>
                <a:cxn ang="0">
                  <a:pos x="0" y="28"/>
                </a:cxn>
                <a:cxn ang="0">
                  <a:pos x="22" y="55"/>
                </a:cxn>
                <a:cxn ang="0">
                  <a:pos x="33" y="55"/>
                </a:cxn>
                <a:cxn ang="0">
                  <a:pos x="56" y="28"/>
                </a:cxn>
                <a:cxn ang="0">
                  <a:pos x="20" y="7"/>
                </a:cxn>
                <a:cxn ang="0">
                  <a:pos x="10" y="14"/>
                </a:cxn>
                <a:cxn ang="0">
                  <a:pos x="7" y="19"/>
                </a:cxn>
                <a:cxn ang="0">
                  <a:pos x="11" y="25"/>
                </a:cxn>
                <a:cxn ang="0">
                  <a:pos x="7" y="19"/>
                </a:cxn>
                <a:cxn ang="0">
                  <a:pos x="5" y="30"/>
                </a:cxn>
                <a:cxn ang="0">
                  <a:pos x="12" y="36"/>
                </a:cxn>
                <a:cxn ang="0">
                  <a:pos x="9" y="41"/>
                </a:cxn>
                <a:cxn ang="0">
                  <a:pos x="20" y="49"/>
                </a:cxn>
                <a:cxn ang="0">
                  <a:pos x="25" y="46"/>
                </a:cxn>
                <a:cxn ang="0">
                  <a:pos x="25" y="41"/>
                </a:cxn>
                <a:cxn ang="0">
                  <a:pos x="25" y="36"/>
                </a:cxn>
                <a:cxn ang="0">
                  <a:pos x="16" y="30"/>
                </a:cxn>
                <a:cxn ang="0">
                  <a:pos x="25" y="36"/>
                </a:cxn>
                <a:cxn ang="0">
                  <a:pos x="16" y="25"/>
                </a:cxn>
                <a:cxn ang="0">
                  <a:pos x="25" y="19"/>
                </a:cxn>
                <a:cxn ang="0">
                  <a:pos x="25" y="14"/>
                </a:cxn>
                <a:cxn ang="0">
                  <a:pos x="25" y="10"/>
                </a:cxn>
                <a:cxn ang="0">
                  <a:pos x="48" y="19"/>
                </a:cxn>
                <a:cxn ang="0">
                  <a:pos x="45" y="25"/>
                </a:cxn>
                <a:cxn ang="0">
                  <a:pos x="48" y="19"/>
                </a:cxn>
                <a:cxn ang="0">
                  <a:pos x="41" y="14"/>
                </a:cxn>
                <a:cxn ang="0">
                  <a:pos x="45" y="14"/>
                </a:cxn>
                <a:cxn ang="0">
                  <a:pos x="34" y="14"/>
                </a:cxn>
                <a:cxn ang="0">
                  <a:pos x="30" y="10"/>
                </a:cxn>
                <a:cxn ang="0">
                  <a:pos x="38" y="19"/>
                </a:cxn>
                <a:cxn ang="0">
                  <a:pos x="30" y="25"/>
                </a:cxn>
                <a:cxn ang="0">
                  <a:pos x="30" y="30"/>
                </a:cxn>
                <a:cxn ang="0">
                  <a:pos x="38" y="36"/>
                </a:cxn>
                <a:cxn ang="0">
                  <a:pos x="30" y="30"/>
                </a:cxn>
                <a:cxn ang="0">
                  <a:pos x="30" y="41"/>
                </a:cxn>
                <a:cxn ang="0">
                  <a:pos x="30" y="46"/>
                </a:cxn>
                <a:cxn ang="0">
                  <a:pos x="41" y="41"/>
                </a:cxn>
                <a:cxn ang="0">
                  <a:pos x="35" y="49"/>
                </a:cxn>
                <a:cxn ang="0">
                  <a:pos x="45" y="30"/>
                </a:cxn>
                <a:cxn ang="0">
                  <a:pos x="49" y="36"/>
                </a:cxn>
              </a:cxnLst>
              <a:rect l="0" t="0" r="r" b="b"/>
              <a:pathLst>
                <a:path w="56" h="56">
                  <a:moveTo>
                    <a:pt x="46" y="7"/>
                  </a:moveTo>
                  <a:cubicBezTo>
                    <a:pt x="42" y="4"/>
                    <a:pt x="38" y="1"/>
                    <a:pt x="33" y="1"/>
                  </a:cubicBezTo>
                  <a:cubicBezTo>
                    <a:pt x="31" y="0"/>
                    <a:pt x="30" y="0"/>
                    <a:pt x="28" y="0"/>
                  </a:cubicBezTo>
                  <a:cubicBezTo>
                    <a:pt x="26" y="0"/>
                    <a:pt x="24" y="0"/>
                    <a:pt x="22" y="1"/>
                  </a:cubicBezTo>
                  <a:cubicBezTo>
                    <a:pt x="17" y="1"/>
                    <a:pt x="13" y="4"/>
                    <a:pt x="10" y="7"/>
                  </a:cubicBezTo>
                  <a:cubicBezTo>
                    <a:pt x="3" y="12"/>
                    <a:pt x="0" y="19"/>
                    <a:pt x="0" y="28"/>
                  </a:cubicBezTo>
                  <a:cubicBezTo>
                    <a:pt x="0" y="37"/>
                    <a:pt x="3" y="44"/>
                    <a:pt x="10" y="49"/>
                  </a:cubicBezTo>
                  <a:cubicBezTo>
                    <a:pt x="13" y="52"/>
                    <a:pt x="17" y="55"/>
                    <a:pt x="22" y="55"/>
                  </a:cubicBezTo>
                  <a:cubicBezTo>
                    <a:pt x="24" y="56"/>
                    <a:pt x="26" y="56"/>
                    <a:pt x="28" y="56"/>
                  </a:cubicBezTo>
                  <a:cubicBezTo>
                    <a:pt x="30" y="56"/>
                    <a:pt x="31" y="56"/>
                    <a:pt x="33" y="55"/>
                  </a:cubicBezTo>
                  <a:cubicBezTo>
                    <a:pt x="38" y="55"/>
                    <a:pt x="42" y="52"/>
                    <a:pt x="46" y="49"/>
                  </a:cubicBezTo>
                  <a:cubicBezTo>
                    <a:pt x="52" y="44"/>
                    <a:pt x="56" y="37"/>
                    <a:pt x="56" y="28"/>
                  </a:cubicBezTo>
                  <a:cubicBezTo>
                    <a:pt x="56" y="19"/>
                    <a:pt x="52" y="12"/>
                    <a:pt x="46" y="7"/>
                  </a:cubicBezTo>
                  <a:close/>
                  <a:moveTo>
                    <a:pt x="20" y="7"/>
                  </a:moveTo>
                  <a:cubicBezTo>
                    <a:pt x="18" y="9"/>
                    <a:pt x="16" y="11"/>
                    <a:pt x="14" y="14"/>
                  </a:cubicBezTo>
                  <a:cubicBezTo>
                    <a:pt x="10" y="14"/>
                    <a:pt x="10" y="14"/>
                    <a:pt x="10" y="14"/>
                  </a:cubicBezTo>
                  <a:cubicBezTo>
                    <a:pt x="13" y="11"/>
                    <a:pt x="16" y="8"/>
                    <a:pt x="20" y="7"/>
                  </a:cubicBezTo>
                  <a:close/>
                  <a:moveTo>
                    <a:pt x="7" y="19"/>
                  </a:moveTo>
                  <a:cubicBezTo>
                    <a:pt x="12" y="19"/>
                    <a:pt x="12" y="19"/>
                    <a:pt x="12" y="19"/>
                  </a:cubicBezTo>
                  <a:cubicBezTo>
                    <a:pt x="11" y="21"/>
                    <a:pt x="11" y="23"/>
                    <a:pt x="11" y="25"/>
                  </a:cubicBezTo>
                  <a:cubicBezTo>
                    <a:pt x="5" y="25"/>
                    <a:pt x="5" y="25"/>
                    <a:pt x="5" y="25"/>
                  </a:cubicBezTo>
                  <a:cubicBezTo>
                    <a:pt x="6" y="23"/>
                    <a:pt x="6" y="21"/>
                    <a:pt x="7" y="19"/>
                  </a:cubicBezTo>
                  <a:close/>
                  <a:moveTo>
                    <a:pt x="6" y="36"/>
                  </a:moveTo>
                  <a:cubicBezTo>
                    <a:pt x="6" y="34"/>
                    <a:pt x="5" y="32"/>
                    <a:pt x="5" y="30"/>
                  </a:cubicBezTo>
                  <a:cubicBezTo>
                    <a:pt x="11" y="30"/>
                    <a:pt x="11" y="30"/>
                    <a:pt x="11" y="30"/>
                  </a:cubicBezTo>
                  <a:cubicBezTo>
                    <a:pt x="11" y="32"/>
                    <a:pt x="11" y="34"/>
                    <a:pt x="12" y="36"/>
                  </a:cubicBezTo>
                  <a:lnTo>
                    <a:pt x="6" y="36"/>
                  </a:lnTo>
                  <a:close/>
                  <a:moveTo>
                    <a:pt x="9" y="41"/>
                  </a:moveTo>
                  <a:cubicBezTo>
                    <a:pt x="14" y="41"/>
                    <a:pt x="14" y="41"/>
                    <a:pt x="14" y="41"/>
                  </a:cubicBezTo>
                  <a:cubicBezTo>
                    <a:pt x="16" y="44"/>
                    <a:pt x="18" y="47"/>
                    <a:pt x="20" y="49"/>
                  </a:cubicBezTo>
                  <a:cubicBezTo>
                    <a:pt x="16" y="48"/>
                    <a:pt x="12" y="45"/>
                    <a:pt x="9" y="41"/>
                  </a:cubicBezTo>
                  <a:close/>
                  <a:moveTo>
                    <a:pt x="25" y="46"/>
                  </a:moveTo>
                  <a:cubicBezTo>
                    <a:pt x="23" y="45"/>
                    <a:pt x="22" y="43"/>
                    <a:pt x="20" y="41"/>
                  </a:cubicBezTo>
                  <a:cubicBezTo>
                    <a:pt x="25" y="41"/>
                    <a:pt x="25" y="41"/>
                    <a:pt x="25" y="41"/>
                  </a:cubicBezTo>
                  <a:lnTo>
                    <a:pt x="25" y="46"/>
                  </a:lnTo>
                  <a:close/>
                  <a:moveTo>
                    <a:pt x="25" y="36"/>
                  </a:moveTo>
                  <a:cubicBezTo>
                    <a:pt x="17" y="36"/>
                    <a:pt x="17" y="36"/>
                    <a:pt x="17" y="36"/>
                  </a:cubicBezTo>
                  <a:cubicBezTo>
                    <a:pt x="17" y="34"/>
                    <a:pt x="16" y="32"/>
                    <a:pt x="16" y="30"/>
                  </a:cubicBezTo>
                  <a:cubicBezTo>
                    <a:pt x="25" y="30"/>
                    <a:pt x="25" y="30"/>
                    <a:pt x="25" y="30"/>
                  </a:cubicBezTo>
                  <a:lnTo>
                    <a:pt x="25" y="36"/>
                  </a:lnTo>
                  <a:close/>
                  <a:moveTo>
                    <a:pt x="25" y="25"/>
                  </a:moveTo>
                  <a:cubicBezTo>
                    <a:pt x="16" y="25"/>
                    <a:pt x="16" y="25"/>
                    <a:pt x="16" y="25"/>
                  </a:cubicBezTo>
                  <a:cubicBezTo>
                    <a:pt x="17" y="23"/>
                    <a:pt x="17" y="21"/>
                    <a:pt x="18" y="19"/>
                  </a:cubicBezTo>
                  <a:cubicBezTo>
                    <a:pt x="25" y="19"/>
                    <a:pt x="25" y="19"/>
                    <a:pt x="25" y="19"/>
                  </a:cubicBezTo>
                  <a:lnTo>
                    <a:pt x="25" y="25"/>
                  </a:lnTo>
                  <a:close/>
                  <a:moveTo>
                    <a:pt x="25" y="14"/>
                  </a:moveTo>
                  <a:cubicBezTo>
                    <a:pt x="21" y="14"/>
                    <a:pt x="21" y="14"/>
                    <a:pt x="21" y="14"/>
                  </a:cubicBezTo>
                  <a:cubicBezTo>
                    <a:pt x="22" y="12"/>
                    <a:pt x="23" y="11"/>
                    <a:pt x="25" y="10"/>
                  </a:cubicBezTo>
                  <a:lnTo>
                    <a:pt x="25" y="14"/>
                  </a:lnTo>
                  <a:close/>
                  <a:moveTo>
                    <a:pt x="48" y="19"/>
                  </a:moveTo>
                  <a:cubicBezTo>
                    <a:pt x="49" y="21"/>
                    <a:pt x="50" y="23"/>
                    <a:pt x="50" y="25"/>
                  </a:cubicBezTo>
                  <a:cubicBezTo>
                    <a:pt x="45" y="25"/>
                    <a:pt x="45" y="25"/>
                    <a:pt x="45" y="25"/>
                  </a:cubicBezTo>
                  <a:cubicBezTo>
                    <a:pt x="44" y="23"/>
                    <a:pt x="44" y="21"/>
                    <a:pt x="43" y="19"/>
                  </a:cubicBezTo>
                  <a:lnTo>
                    <a:pt x="48" y="19"/>
                  </a:lnTo>
                  <a:close/>
                  <a:moveTo>
                    <a:pt x="45" y="14"/>
                  </a:moveTo>
                  <a:cubicBezTo>
                    <a:pt x="41" y="14"/>
                    <a:pt x="41" y="14"/>
                    <a:pt x="41" y="14"/>
                  </a:cubicBezTo>
                  <a:cubicBezTo>
                    <a:pt x="39" y="11"/>
                    <a:pt x="37" y="9"/>
                    <a:pt x="35" y="7"/>
                  </a:cubicBezTo>
                  <a:cubicBezTo>
                    <a:pt x="39" y="8"/>
                    <a:pt x="42" y="11"/>
                    <a:pt x="45" y="14"/>
                  </a:cubicBezTo>
                  <a:close/>
                  <a:moveTo>
                    <a:pt x="30" y="10"/>
                  </a:moveTo>
                  <a:cubicBezTo>
                    <a:pt x="32" y="11"/>
                    <a:pt x="33" y="12"/>
                    <a:pt x="34" y="14"/>
                  </a:cubicBezTo>
                  <a:cubicBezTo>
                    <a:pt x="30" y="14"/>
                    <a:pt x="30" y="14"/>
                    <a:pt x="30" y="14"/>
                  </a:cubicBezTo>
                  <a:lnTo>
                    <a:pt x="30" y="10"/>
                  </a:lnTo>
                  <a:close/>
                  <a:moveTo>
                    <a:pt x="30" y="19"/>
                  </a:moveTo>
                  <a:cubicBezTo>
                    <a:pt x="38" y="19"/>
                    <a:pt x="38" y="19"/>
                    <a:pt x="38" y="19"/>
                  </a:cubicBezTo>
                  <a:cubicBezTo>
                    <a:pt x="38" y="21"/>
                    <a:pt x="39" y="23"/>
                    <a:pt x="39" y="25"/>
                  </a:cubicBezTo>
                  <a:cubicBezTo>
                    <a:pt x="30" y="25"/>
                    <a:pt x="30" y="25"/>
                    <a:pt x="30" y="25"/>
                  </a:cubicBezTo>
                  <a:lnTo>
                    <a:pt x="30" y="19"/>
                  </a:lnTo>
                  <a:close/>
                  <a:moveTo>
                    <a:pt x="30" y="30"/>
                  </a:moveTo>
                  <a:cubicBezTo>
                    <a:pt x="39" y="30"/>
                    <a:pt x="39" y="30"/>
                    <a:pt x="39" y="30"/>
                  </a:cubicBezTo>
                  <a:cubicBezTo>
                    <a:pt x="39" y="32"/>
                    <a:pt x="39" y="34"/>
                    <a:pt x="38" y="36"/>
                  </a:cubicBezTo>
                  <a:cubicBezTo>
                    <a:pt x="30" y="36"/>
                    <a:pt x="30" y="36"/>
                    <a:pt x="30" y="36"/>
                  </a:cubicBezTo>
                  <a:lnTo>
                    <a:pt x="30" y="30"/>
                  </a:lnTo>
                  <a:close/>
                  <a:moveTo>
                    <a:pt x="30" y="46"/>
                  </a:moveTo>
                  <a:cubicBezTo>
                    <a:pt x="30" y="41"/>
                    <a:pt x="30" y="41"/>
                    <a:pt x="30" y="41"/>
                  </a:cubicBezTo>
                  <a:cubicBezTo>
                    <a:pt x="35" y="41"/>
                    <a:pt x="35" y="41"/>
                    <a:pt x="35" y="41"/>
                  </a:cubicBezTo>
                  <a:cubicBezTo>
                    <a:pt x="34" y="43"/>
                    <a:pt x="32" y="45"/>
                    <a:pt x="30" y="46"/>
                  </a:cubicBezTo>
                  <a:close/>
                  <a:moveTo>
                    <a:pt x="35" y="49"/>
                  </a:moveTo>
                  <a:cubicBezTo>
                    <a:pt x="38" y="47"/>
                    <a:pt x="40" y="44"/>
                    <a:pt x="41" y="41"/>
                  </a:cubicBezTo>
                  <a:cubicBezTo>
                    <a:pt x="46" y="41"/>
                    <a:pt x="46" y="41"/>
                    <a:pt x="46" y="41"/>
                  </a:cubicBezTo>
                  <a:cubicBezTo>
                    <a:pt x="43" y="45"/>
                    <a:pt x="39" y="48"/>
                    <a:pt x="35" y="49"/>
                  </a:cubicBezTo>
                  <a:close/>
                  <a:moveTo>
                    <a:pt x="44" y="36"/>
                  </a:moveTo>
                  <a:cubicBezTo>
                    <a:pt x="44" y="34"/>
                    <a:pt x="44" y="32"/>
                    <a:pt x="45" y="30"/>
                  </a:cubicBezTo>
                  <a:cubicBezTo>
                    <a:pt x="50" y="30"/>
                    <a:pt x="50" y="30"/>
                    <a:pt x="50" y="30"/>
                  </a:cubicBezTo>
                  <a:cubicBezTo>
                    <a:pt x="50" y="32"/>
                    <a:pt x="49" y="34"/>
                    <a:pt x="49" y="36"/>
                  </a:cubicBezTo>
                  <a:lnTo>
                    <a:pt x="44" y="36"/>
                  </a:lnTo>
                  <a:close/>
                </a:path>
              </a:pathLst>
            </a:custGeom>
            <a:solidFill>
              <a:srgbClr val="FFFFFF"/>
            </a:solidFill>
            <a:ln w="9525">
              <a:noFill/>
              <a:round/>
            </a:ln>
            <a:effectLst/>
          </p:spPr>
          <p:txBody>
            <a:bodyPr anchor="ctr"/>
            <a:lstStyle/>
            <a:p>
              <a:pPr algn="ctr"/>
              <a:endParaRPr/>
            </a:p>
          </p:txBody>
        </p:sp>
      </p:grpSp>
      <p:sp>
        <p:nvSpPr>
          <p:cNvPr id="6" name="Freeform: Shape 5"/>
          <p:cNvSpPr/>
          <p:nvPr/>
        </p:nvSpPr>
        <p:spPr bwMode="auto">
          <a:xfrm>
            <a:off x="1552305" y="2406241"/>
            <a:ext cx="1274763" cy="641349"/>
          </a:xfrm>
          <a:custGeom>
            <a:avLst/>
            <a:gdLst>
              <a:gd name="T0" fmla="*/ 663 w 803"/>
              <a:gd name="T1" fmla="*/ 0 h 404"/>
              <a:gd name="T2" fmla="*/ 401 w 803"/>
              <a:gd name="T3" fmla="*/ 262 h 404"/>
              <a:gd name="T4" fmla="*/ 141 w 803"/>
              <a:gd name="T5" fmla="*/ 0 h 404"/>
              <a:gd name="T6" fmla="*/ 0 w 803"/>
              <a:gd name="T7" fmla="*/ 0 h 404"/>
              <a:gd name="T8" fmla="*/ 401 w 803"/>
              <a:gd name="T9" fmla="*/ 404 h 404"/>
              <a:gd name="T10" fmla="*/ 803 w 803"/>
              <a:gd name="T11" fmla="*/ 0 h 404"/>
              <a:gd name="T12" fmla="*/ 663 w 803"/>
              <a:gd name="T13" fmla="*/ 0 h 404"/>
            </a:gdLst>
            <a:ahLst/>
            <a:cxnLst>
              <a:cxn ang="0">
                <a:pos x="T0" y="T1"/>
              </a:cxn>
              <a:cxn ang="0">
                <a:pos x="T2" y="T3"/>
              </a:cxn>
              <a:cxn ang="0">
                <a:pos x="T4" y="T5"/>
              </a:cxn>
              <a:cxn ang="0">
                <a:pos x="T6" y="T7"/>
              </a:cxn>
              <a:cxn ang="0">
                <a:pos x="T8" y="T9"/>
              </a:cxn>
              <a:cxn ang="0">
                <a:pos x="T10" y="T11"/>
              </a:cxn>
              <a:cxn ang="0">
                <a:pos x="T12" y="T13"/>
              </a:cxn>
            </a:cxnLst>
            <a:rect l="0" t="0" r="r" b="b"/>
            <a:pathLst>
              <a:path w="803" h="404">
                <a:moveTo>
                  <a:pt x="663" y="0"/>
                </a:moveTo>
                <a:lnTo>
                  <a:pt x="401" y="262"/>
                </a:lnTo>
                <a:lnTo>
                  <a:pt x="141" y="0"/>
                </a:lnTo>
                <a:lnTo>
                  <a:pt x="0" y="0"/>
                </a:lnTo>
                <a:lnTo>
                  <a:pt x="401" y="404"/>
                </a:lnTo>
                <a:lnTo>
                  <a:pt x="803" y="0"/>
                </a:lnTo>
                <a:lnTo>
                  <a:pt x="663" y="0"/>
                </a:lnTo>
                <a:close/>
              </a:path>
            </a:pathLst>
          </a:custGeom>
          <a:solidFill>
            <a:srgbClr val="7F7F7F"/>
          </a:solidFill>
          <a:ln>
            <a:noFill/>
          </a:ln>
          <a:effectLst/>
        </p:spPr>
        <p:txBody>
          <a:bodyPr anchor="ctr"/>
          <a:lstStyle/>
          <a:p>
            <a:pPr algn="ctr"/>
            <a:endParaRPr>
              <a:solidFill>
                <a:srgbClr val="768EA9"/>
              </a:solidFill>
            </a:endParaRPr>
          </a:p>
        </p:txBody>
      </p:sp>
      <p:sp>
        <p:nvSpPr>
          <p:cNvPr id="7" name="TextBox 6"/>
          <p:cNvSpPr txBox="1"/>
          <p:nvPr/>
        </p:nvSpPr>
        <p:spPr>
          <a:xfrm>
            <a:off x="1945497" y="2261530"/>
            <a:ext cx="479939" cy="438581"/>
          </a:xfrm>
          <a:prstGeom prst="rect">
            <a:avLst/>
          </a:prstGeom>
          <a:noFill/>
          <a:effectLst/>
        </p:spPr>
        <p:txBody>
          <a:bodyPr wrap="none">
            <a:normAutofit fontScale="85000" lnSpcReduction="20000"/>
          </a:bodyPr>
          <a:lstStyle/>
          <a:p>
            <a:r>
              <a:rPr lang="ru-RU" sz="3200" dirty="0">
                <a:solidFill>
                  <a:srgbClr val="7F7F7F"/>
                </a:solidFill>
              </a:rPr>
              <a:t>01</a:t>
            </a:r>
          </a:p>
        </p:txBody>
      </p:sp>
      <p:sp>
        <p:nvSpPr>
          <p:cNvPr id="8" name="Freeform: Shape 8"/>
          <p:cNvSpPr/>
          <p:nvPr/>
        </p:nvSpPr>
        <p:spPr bwMode="auto">
          <a:xfrm>
            <a:off x="3837301" y="2406241"/>
            <a:ext cx="1274763" cy="641349"/>
          </a:xfrm>
          <a:custGeom>
            <a:avLst/>
            <a:gdLst>
              <a:gd name="T0" fmla="*/ 662 w 803"/>
              <a:gd name="T1" fmla="*/ 0 h 404"/>
              <a:gd name="T2" fmla="*/ 401 w 803"/>
              <a:gd name="T3" fmla="*/ 262 h 404"/>
              <a:gd name="T4" fmla="*/ 140 w 803"/>
              <a:gd name="T5" fmla="*/ 0 h 404"/>
              <a:gd name="T6" fmla="*/ 0 w 803"/>
              <a:gd name="T7" fmla="*/ 0 h 404"/>
              <a:gd name="T8" fmla="*/ 401 w 803"/>
              <a:gd name="T9" fmla="*/ 404 h 404"/>
              <a:gd name="T10" fmla="*/ 803 w 803"/>
              <a:gd name="T11" fmla="*/ 0 h 404"/>
              <a:gd name="T12" fmla="*/ 662 w 803"/>
              <a:gd name="T13" fmla="*/ 0 h 404"/>
            </a:gdLst>
            <a:ahLst/>
            <a:cxnLst>
              <a:cxn ang="0">
                <a:pos x="T0" y="T1"/>
              </a:cxn>
              <a:cxn ang="0">
                <a:pos x="T2" y="T3"/>
              </a:cxn>
              <a:cxn ang="0">
                <a:pos x="T4" y="T5"/>
              </a:cxn>
              <a:cxn ang="0">
                <a:pos x="T6" y="T7"/>
              </a:cxn>
              <a:cxn ang="0">
                <a:pos x="T8" y="T9"/>
              </a:cxn>
              <a:cxn ang="0">
                <a:pos x="T10" y="T11"/>
              </a:cxn>
              <a:cxn ang="0">
                <a:pos x="T12" y="T13"/>
              </a:cxn>
            </a:cxnLst>
            <a:rect l="0" t="0" r="r" b="b"/>
            <a:pathLst>
              <a:path w="803" h="404">
                <a:moveTo>
                  <a:pt x="662" y="0"/>
                </a:moveTo>
                <a:lnTo>
                  <a:pt x="401" y="262"/>
                </a:lnTo>
                <a:lnTo>
                  <a:pt x="140" y="0"/>
                </a:lnTo>
                <a:lnTo>
                  <a:pt x="0" y="0"/>
                </a:lnTo>
                <a:lnTo>
                  <a:pt x="401" y="404"/>
                </a:lnTo>
                <a:lnTo>
                  <a:pt x="803" y="0"/>
                </a:lnTo>
                <a:lnTo>
                  <a:pt x="662" y="0"/>
                </a:lnTo>
                <a:close/>
              </a:path>
            </a:pathLst>
          </a:custGeom>
          <a:solidFill>
            <a:schemeClr val="accent3"/>
          </a:solidFill>
          <a:ln>
            <a:noFill/>
          </a:ln>
          <a:effectLst/>
        </p:spPr>
        <p:txBody>
          <a:bodyPr anchor="ctr"/>
          <a:lstStyle/>
          <a:p>
            <a:pPr algn="ctr"/>
            <a:endParaRPr/>
          </a:p>
        </p:txBody>
      </p:sp>
      <p:sp>
        <p:nvSpPr>
          <p:cNvPr id="9" name="TextBox 9"/>
          <p:cNvSpPr txBox="1"/>
          <p:nvPr/>
        </p:nvSpPr>
        <p:spPr>
          <a:xfrm>
            <a:off x="4232439" y="2261530"/>
            <a:ext cx="479939" cy="438581"/>
          </a:xfrm>
          <a:prstGeom prst="rect">
            <a:avLst/>
          </a:prstGeom>
          <a:noFill/>
          <a:effectLst/>
        </p:spPr>
        <p:txBody>
          <a:bodyPr wrap="none">
            <a:normAutofit fontScale="85000" lnSpcReduction="20000"/>
          </a:bodyPr>
          <a:lstStyle/>
          <a:p>
            <a:r>
              <a:rPr lang="ru-RU" sz="3200">
                <a:solidFill>
                  <a:schemeClr val="accent3"/>
                </a:solidFill>
              </a:rPr>
              <a:t>03</a:t>
            </a:r>
          </a:p>
        </p:txBody>
      </p:sp>
      <p:cxnSp>
        <p:nvCxnSpPr>
          <p:cNvPr id="12" name="Straight Connector 7"/>
          <p:cNvCxnSpPr/>
          <p:nvPr/>
        </p:nvCxnSpPr>
        <p:spPr>
          <a:xfrm flipV="1">
            <a:off x="2167674" y="1788663"/>
            <a:ext cx="0" cy="422023"/>
          </a:xfrm>
          <a:prstGeom prst="line">
            <a:avLst/>
          </a:prstGeom>
          <a:ln w="0">
            <a:solidFill>
              <a:srgbClr val="7F7F7F"/>
            </a:solidFill>
            <a:prstDash val="dash"/>
            <a:headEnd type="oval"/>
            <a:tailEnd type="oval"/>
          </a:ln>
          <a:effectLst/>
        </p:spPr>
        <p:style>
          <a:lnRef idx="1">
            <a:schemeClr val="accent1"/>
          </a:lnRef>
          <a:fillRef idx="0">
            <a:schemeClr val="accent1"/>
          </a:fillRef>
          <a:effectRef idx="0">
            <a:schemeClr val="accent1"/>
          </a:effectRef>
          <a:fontRef idx="minor">
            <a:schemeClr val="tx1"/>
          </a:fontRef>
        </p:style>
      </p:cxnSp>
      <p:cxnSp>
        <p:nvCxnSpPr>
          <p:cNvPr id="13" name="Straight Connector 10"/>
          <p:cNvCxnSpPr/>
          <p:nvPr/>
        </p:nvCxnSpPr>
        <p:spPr>
          <a:xfrm flipV="1">
            <a:off x="4454616" y="1788663"/>
            <a:ext cx="0" cy="422023"/>
          </a:xfrm>
          <a:prstGeom prst="line">
            <a:avLst/>
          </a:prstGeom>
          <a:ln w="0">
            <a:solidFill>
              <a:schemeClr val="accent3"/>
            </a:solidFill>
            <a:prstDash val="dash"/>
            <a:headEnd type="oval"/>
            <a:tailEnd type="oval"/>
          </a:ln>
          <a:effectLst/>
        </p:spPr>
        <p:style>
          <a:lnRef idx="1">
            <a:schemeClr val="accent1"/>
          </a:lnRef>
          <a:fillRef idx="0">
            <a:schemeClr val="accent1"/>
          </a:fillRef>
          <a:effectRef idx="0">
            <a:schemeClr val="accent1"/>
          </a:effectRef>
          <a:fontRef idx="minor">
            <a:schemeClr val="tx1"/>
          </a:fontRef>
        </p:style>
      </p:cxnSp>
      <p:sp>
        <p:nvSpPr>
          <p:cNvPr id="15" name="Freeform: Shape 14"/>
          <p:cNvSpPr/>
          <p:nvPr/>
        </p:nvSpPr>
        <p:spPr bwMode="auto">
          <a:xfrm>
            <a:off x="2694803" y="2406242"/>
            <a:ext cx="1274763" cy="641349"/>
          </a:xfrm>
          <a:custGeom>
            <a:avLst/>
            <a:gdLst>
              <a:gd name="T0" fmla="*/ 141 w 803"/>
              <a:gd name="T1" fmla="*/ 404 h 404"/>
              <a:gd name="T2" fmla="*/ 402 w 803"/>
              <a:gd name="T3" fmla="*/ 141 h 404"/>
              <a:gd name="T4" fmla="*/ 663 w 803"/>
              <a:gd name="T5" fmla="*/ 404 h 404"/>
              <a:gd name="T6" fmla="*/ 803 w 803"/>
              <a:gd name="T7" fmla="*/ 404 h 404"/>
              <a:gd name="T8" fmla="*/ 402 w 803"/>
              <a:gd name="T9" fmla="*/ 0 h 404"/>
              <a:gd name="T10" fmla="*/ 0 w 803"/>
              <a:gd name="T11" fmla="*/ 404 h 404"/>
              <a:gd name="T12" fmla="*/ 141 w 803"/>
              <a:gd name="T13" fmla="*/ 404 h 404"/>
            </a:gdLst>
            <a:ahLst/>
            <a:cxnLst>
              <a:cxn ang="0">
                <a:pos x="T0" y="T1"/>
              </a:cxn>
              <a:cxn ang="0">
                <a:pos x="T2" y="T3"/>
              </a:cxn>
              <a:cxn ang="0">
                <a:pos x="T4" y="T5"/>
              </a:cxn>
              <a:cxn ang="0">
                <a:pos x="T6" y="T7"/>
              </a:cxn>
              <a:cxn ang="0">
                <a:pos x="T8" y="T9"/>
              </a:cxn>
              <a:cxn ang="0">
                <a:pos x="T10" y="T11"/>
              </a:cxn>
              <a:cxn ang="0">
                <a:pos x="T12" y="T13"/>
              </a:cxn>
            </a:cxnLst>
            <a:rect l="0" t="0" r="r" b="b"/>
            <a:pathLst>
              <a:path w="803" h="404">
                <a:moveTo>
                  <a:pt x="141" y="404"/>
                </a:moveTo>
                <a:lnTo>
                  <a:pt x="402" y="141"/>
                </a:lnTo>
                <a:lnTo>
                  <a:pt x="663" y="404"/>
                </a:lnTo>
                <a:lnTo>
                  <a:pt x="803" y="404"/>
                </a:lnTo>
                <a:lnTo>
                  <a:pt x="402" y="0"/>
                </a:lnTo>
                <a:lnTo>
                  <a:pt x="0" y="404"/>
                </a:lnTo>
                <a:lnTo>
                  <a:pt x="141" y="404"/>
                </a:lnTo>
                <a:close/>
              </a:path>
            </a:pathLst>
          </a:custGeom>
          <a:solidFill>
            <a:schemeClr val="accent2"/>
          </a:solidFill>
          <a:ln>
            <a:noFill/>
          </a:ln>
          <a:effectLst/>
        </p:spPr>
        <p:txBody>
          <a:bodyPr anchor="ctr"/>
          <a:lstStyle/>
          <a:p>
            <a:pPr algn="ctr"/>
            <a:endParaRPr/>
          </a:p>
        </p:txBody>
      </p:sp>
      <p:sp>
        <p:nvSpPr>
          <p:cNvPr id="16" name="TextBox 15"/>
          <p:cNvSpPr txBox="1"/>
          <p:nvPr/>
        </p:nvSpPr>
        <p:spPr>
          <a:xfrm>
            <a:off x="3100073" y="2822584"/>
            <a:ext cx="479939" cy="438581"/>
          </a:xfrm>
          <a:prstGeom prst="rect">
            <a:avLst/>
          </a:prstGeom>
          <a:noFill/>
          <a:effectLst/>
        </p:spPr>
        <p:txBody>
          <a:bodyPr wrap="none">
            <a:normAutofit fontScale="85000" lnSpcReduction="20000"/>
          </a:bodyPr>
          <a:lstStyle/>
          <a:p>
            <a:r>
              <a:rPr lang="ru-RU" sz="3200">
                <a:solidFill>
                  <a:schemeClr val="accent2"/>
                </a:solidFill>
              </a:rPr>
              <a:t>02</a:t>
            </a:r>
          </a:p>
        </p:txBody>
      </p:sp>
      <p:sp>
        <p:nvSpPr>
          <p:cNvPr id="17" name="Freeform: Shape 17"/>
          <p:cNvSpPr/>
          <p:nvPr/>
        </p:nvSpPr>
        <p:spPr bwMode="auto">
          <a:xfrm>
            <a:off x="4979800" y="2406242"/>
            <a:ext cx="1274763" cy="641349"/>
          </a:xfrm>
          <a:custGeom>
            <a:avLst/>
            <a:gdLst>
              <a:gd name="T0" fmla="*/ 140 w 803"/>
              <a:gd name="T1" fmla="*/ 404 h 404"/>
              <a:gd name="T2" fmla="*/ 402 w 803"/>
              <a:gd name="T3" fmla="*/ 141 h 404"/>
              <a:gd name="T4" fmla="*/ 662 w 803"/>
              <a:gd name="T5" fmla="*/ 404 h 404"/>
              <a:gd name="T6" fmla="*/ 803 w 803"/>
              <a:gd name="T7" fmla="*/ 404 h 404"/>
              <a:gd name="T8" fmla="*/ 402 w 803"/>
              <a:gd name="T9" fmla="*/ 0 h 404"/>
              <a:gd name="T10" fmla="*/ 0 w 803"/>
              <a:gd name="T11" fmla="*/ 404 h 404"/>
              <a:gd name="T12" fmla="*/ 140 w 803"/>
              <a:gd name="T13" fmla="*/ 404 h 404"/>
            </a:gdLst>
            <a:ahLst/>
            <a:cxnLst>
              <a:cxn ang="0">
                <a:pos x="T0" y="T1"/>
              </a:cxn>
              <a:cxn ang="0">
                <a:pos x="T2" y="T3"/>
              </a:cxn>
              <a:cxn ang="0">
                <a:pos x="T4" y="T5"/>
              </a:cxn>
              <a:cxn ang="0">
                <a:pos x="T6" y="T7"/>
              </a:cxn>
              <a:cxn ang="0">
                <a:pos x="T8" y="T9"/>
              </a:cxn>
              <a:cxn ang="0">
                <a:pos x="T10" y="T11"/>
              </a:cxn>
              <a:cxn ang="0">
                <a:pos x="T12" y="T13"/>
              </a:cxn>
            </a:cxnLst>
            <a:rect l="0" t="0" r="r" b="b"/>
            <a:pathLst>
              <a:path w="803" h="404">
                <a:moveTo>
                  <a:pt x="140" y="404"/>
                </a:moveTo>
                <a:lnTo>
                  <a:pt x="402" y="141"/>
                </a:lnTo>
                <a:lnTo>
                  <a:pt x="662" y="404"/>
                </a:lnTo>
                <a:lnTo>
                  <a:pt x="803" y="404"/>
                </a:lnTo>
                <a:lnTo>
                  <a:pt x="402" y="0"/>
                </a:lnTo>
                <a:lnTo>
                  <a:pt x="0" y="404"/>
                </a:lnTo>
                <a:lnTo>
                  <a:pt x="140" y="404"/>
                </a:lnTo>
                <a:close/>
              </a:path>
            </a:pathLst>
          </a:custGeom>
          <a:solidFill>
            <a:schemeClr val="accent4"/>
          </a:solidFill>
          <a:ln>
            <a:noFill/>
          </a:ln>
          <a:effectLst/>
        </p:spPr>
        <p:txBody>
          <a:bodyPr anchor="ctr"/>
          <a:lstStyle/>
          <a:p>
            <a:pPr algn="ctr"/>
            <a:endParaRPr/>
          </a:p>
        </p:txBody>
      </p:sp>
      <p:sp>
        <p:nvSpPr>
          <p:cNvPr id="18" name="TextBox 18"/>
          <p:cNvSpPr txBox="1"/>
          <p:nvPr/>
        </p:nvSpPr>
        <p:spPr>
          <a:xfrm>
            <a:off x="5371423" y="2822584"/>
            <a:ext cx="479939" cy="438581"/>
          </a:xfrm>
          <a:prstGeom prst="rect">
            <a:avLst/>
          </a:prstGeom>
          <a:noFill/>
          <a:effectLst/>
        </p:spPr>
        <p:txBody>
          <a:bodyPr wrap="none">
            <a:normAutofit fontScale="85000" lnSpcReduction="20000"/>
          </a:bodyPr>
          <a:lstStyle/>
          <a:p>
            <a:r>
              <a:rPr lang="ru-RU" sz="3200">
                <a:solidFill>
                  <a:schemeClr val="accent4"/>
                </a:solidFill>
              </a:rPr>
              <a:t>04</a:t>
            </a:r>
          </a:p>
        </p:txBody>
      </p:sp>
      <p:cxnSp>
        <p:nvCxnSpPr>
          <p:cNvPr id="19" name="Straight Connector 16"/>
          <p:cNvCxnSpPr/>
          <p:nvPr/>
        </p:nvCxnSpPr>
        <p:spPr>
          <a:xfrm flipV="1">
            <a:off x="3334379" y="3269644"/>
            <a:ext cx="0" cy="407863"/>
          </a:xfrm>
          <a:prstGeom prst="line">
            <a:avLst/>
          </a:prstGeom>
          <a:ln w="0">
            <a:solidFill>
              <a:schemeClr val="accent2"/>
            </a:solidFill>
            <a:prstDash val="dash"/>
            <a:headEnd type="oval"/>
            <a:tailEnd type="oval"/>
          </a:ln>
          <a:effectLst/>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5625118" y="3269644"/>
            <a:ext cx="0" cy="407863"/>
          </a:xfrm>
          <a:prstGeom prst="line">
            <a:avLst/>
          </a:prstGeom>
          <a:ln w="0">
            <a:solidFill>
              <a:schemeClr val="accent4"/>
            </a:solidFill>
            <a:prstDash val="dash"/>
            <a:headEnd type="oval"/>
            <a:tailEnd type="oval"/>
          </a:ln>
          <a:effectLst/>
        </p:spPr>
        <p:style>
          <a:lnRef idx="1">
            <a:schemeClr val="accent1"/>
          </a:lnRef>
          <a:fillRef idx="0">
            <a:schemeClr val="accent1"/>
          </a:fillRef>
          <a:effectRef idx="0">
            <a:schemeClr val="accent1"/>
          </a:effectRef>
          <a:fontRef idx="minor">
            <a:schemeClr val="tx1"/>
          </a:fontRef>
        </p:style>
      </p:cxnSp>
      <p:sp>
        <p:nvSpPr>
          <p:cNvPr id="21" name="Freeform: Shape 20"/>
          <p:cNvSpPr/>
          <p:nvPr/>
        </p:nvSpPr>
        <p:spPr bwMode="auto">
          <a:xfrm>
            <a:off x="6566602" y="2379436"/>
            <a:ext cx="1339851" cy="641349"/>
          </a:xfrm>
          <a:custGeom>
            <a:avLst/>
            <a:gdLst>
              <a:gd name="T0" fmla="*/ 643 w 844"/>
              <a:gd name="T1" fmla="*/ 0 h 404"/>
              <a:gd name="T2" fmla="*/ 517 w 844"/>
              <a:gd name="T3" fmla="*/ 0 h 404"/>
              <a:gd name="T4" fmla="*/ 402 w 844"/>
              <a:gd name="T5" fmla="*/ 0 h 404"/>
              <a:gd name="T6" fmla="*/ 402 w 844"/>
              <a:gd name="T7" fmla="*/ 0 h 404"/>
              <a:gd name="T8" fmla="*/ 402 w 844"/>
              <a:gd name="T9" fmla="*/ 0 h 404"/>
              <a:gd name="T10" fmla="*/ 0 w 844"/>
              <a:gd name="T11" fmla="*/ 404 h 404"/>
              <a:gd name="T12" fmla="*/ 402 w 844"/>
              <a:gd name="T13" fmla="*/ 404 h 404"/>
              <a:gd name="T14" fmla="*/ 517 w 844"/>
              <a:gd name="T15" fmla="*/ 404 h 404"/>
              <a:gd name="T16" fmla="*/ 643 w 844"/>
              <a:gd name="T17" fmla="*/ 404 h 404"/>
              <a:gd name="T18" fmla="*/ 844 w 844"/>
              <a:gd name="T19" fmla="*/ 202 h 404"/>
              <a:gd name="T20" fmla="*/ 844 w 844"/>
              <a:gd name="T21" fmla="*/ 202 h 404"/>
              <a:gd name="T22" fmla="*/ 844 w 844"/>
              <a:gd name="T23" fmla="*/ 202 h 404"/>
              <a:gd name="T24" fmla="*/ 643 w 844"/>
              <a:gd name="T25"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4" h="404">
                <a:moveTo>
                  <a:pt x="643" y="0"/>
                </a:moveTo>
                <a:lnTo>
                  <a:pt x="517" y="0"/>
                </a:lnTo>
                <a:lnTo>
                  <a:pt x="402" y="0"/>
                </a:lnTo>
                <a:lnTo>
                  <a:pt x="402" y="0"/>
                </a:lnTo>
                <a:lnTo>
                  <a:pt x="402" y="0"/>
                </a:lnTo>
                <a:lnTo>
                  <a:pt x="0" y="404"/>
                </a:lnTo>
                <a:lnTo>
                  <a:pt x="402" y="404"/>
                </a:lnTo>
                <a:lnTo>
                  <a:pt x="517" y="404"/>
                </a:lnTo>
                <a:lnTo>
                  <a:pt x="643" y="404"/>
                </a:lnTo>
                <a:lnTo>
                  <a:pt x="844" y="202"/>
                </a:lnTo>
                <a:lnTo>
                  <a:pt x="844" y="202"/>
                </a:lnTo>
                <a:lnTo>
                  <a:pt x="844" y="202"/>
                </a:lnTo>
                <a:lnTo>
                  <a:pt x="643" y="0"/>
                </a:lnTo>
                <a:close/>
              </a:path>
            </a:pathLst>
          </a:custGeom>
          <a:solidFill>
            <a:schemeClr val="accent5">
              <a:lumMod val="40000"/>
              <a:lumOff val="60000"/>
            </a:schemeClr>
          </a:solidFill>
          <a:ln>
            <a:noFill/>
          </a:ln>
          <a:effectLst/>
        </p:spPr>
        <p:txBody>
          <a:bodyPr anchor="ctr"/>
          <a:lstStyle/>
          <a:p>
            <a:pPr algn="ctr"/>
            <a:endParaRPr/>
          </a:p>
        </p:txBody>
      </p:sp>
      <p:sp>
        <p:nvSpPr>
          <p:cNvPr id="35" name="TextBox 29"/>
          <p:cNvSpPr txBox="1"/>
          <p:nvPr/>
        </p:nvSpPr>
        <p:spPr>
          <a:xfrm>
            <a:off x="2563072" y="3677507"/>
            <a:ext cx="1538225" cy="321115"/>
          </a:xfrm>
          <a:prstGeom prst="rect">
            <a:avLst/>
          </a:prstGeom>
          <a:noFill/>
        </p:spPr>
        <p:txBody>
          <a:bodyPr wrap="none" lIns="0" tIns="0" rIns="0" bIns="0" anchor="b" anchorCtr="1">
            <a:normAutofit fontScale="77500" lnSpcReduction="20000"/>
          </a:bodyPr>
          <a:lstStyle/>
          <a:p>
            <a:pPr algn="ctr"/>
            <a:r>
              <a:rPr lang="en-GB" altLang="zh-CN" sz="1600" b="1" dirty="0">
                <a:solidFill>
                  <a:schemeClr val="accent2">
                    <a:lumMod val="100000"/>
                  </a:schemeClr>
                </a:solidFill>
              </a:rPr>
              <a:t>Numerical insights into </a:t>
            </a:r>
          </a:p>
          <a:p>
            <a:pPr algn="ctr"/>
            <a:r>
              <a:rPr lang="en-GB" altLang="zh-CN" sz="1600" b="1" dirty="0">
                <a:solidFill>
                  <a:schemeClr val="accent2">
                    <a:lumMod val="100000"/>
                  </a:schemeClr>
                </a:solidFill>
              </a:rPr>
              <a:t>EMG’s High Pass Filter</a:t>
            </a:r>
            <a:endParaRPr lang="zh-CN" altLang="en-US" sz="1600" b="1" dirty="0">
              <a:solidFill>
                <a:schemeClr val="accent2">
                  <a:lumMod val="100000"/>
                </a:schemeClr>
              </a:solidFill>
            </a:endParaRPr>
          </a:p>
        </p:txBody>
      </p:sp>
      <p:sp>
        <p:nvSpPr>
          <p:cNvPr id="33" name="TextBox 32"/>
          <p:cNvSpPr txBox="1"/>
          <p:nvPr/>
        </p:nvSpPr>
        <p:spPr>
          <a:xfrm>
            <a:off x="4856005" y="3677507"/>
            <a:ext cx="1538225" cy="321115"/>
          </a:xfrm>
          <a:prstGeom prst="rect">
            <a:avLst/>
          </a:prstGeom>
          <a:noFill/>
        </p:spPr>
        <p:txBody>
          <a:bodyPr wrap="none" lIns="0" tIns="0" rIns="0" bIns="0" anchor="b" anchorCtr="1">
            <a:normAutofit fontScale="77500" lnSpcReduction="20000"/>
          </a:bodyPr>
          <a:lstStyle/>
          <a:p>
            <a:pPr algn="ctr"/>
            <a:r>
              <a:rPr lang="en-GB" altLang="zh-CN" sz="1600" b="1" dirty="0">
                <a:solidFill>
                  <a:schemeClr val="accent4">
                    <a:lumMod val="100000"/>
                  </a:schemeClr>
                </a:solidFill>
              </a:rPr>
              <a:t>Numerical insights into</a:t>
            </a:r>
          </a:p>
          <a:p>
            <a:pPr algn="ctr"/>
            <a:r>
              <a:rPr lang="en-GB" altLang="zh-CN" sz="1600" b="1" dirty="0">
                <a:solidFill>
                  <a:schemeClr val="accent4">
                    <a:lumMod val="100000"/>
                  </a:schemeClr>
                </a:solidFill>
              </a:rPr>
              <a:t> EMG’s full-wave rectifiers</a:t>
            </a:r>
            <a:endParaRPr lang="zh-CN" altLang="en-US" sz="1600" b="1" dirty="0">
              <a:solidFill>
                <a:schemeClr val="accent4">
                  <a:lumMod val="100000"/>
                </a:schemeClr>
              </a:solidFill>
            </a:endParaRPr>
          </a:p>
        </p:txBody>
      </p:sp>
      <p:sp>
        <p:nvSpPr>
          <p:cNvPr id="31" name="TextBox 35"/>
          <p:cNvSpPr txBox="1"/>
          <p:nvPr/>
        </p:nvSpPr>
        <p:spPr>
          <a:xfrm>
            <a:off x="1082766" y="1286897"/>
            <a:ext cx="2257276" cy="450922"/>
          </a:xfrm>
          <a:prstGeom prst="rect">
            <a:avLst/>
          </a:prstGeom>
          <a:noFill/>
        </p:spPr>
        <p:txBody>
          <a:bodyPr wrap="none" lIns="0" tIns="0" rIns="0" bIns="0" anchor="b" anchorCtr="1">
            <a:normAutofit fontScale="92500" lnSpcReduction="10000"/>
          </a:bodyPr>
          <a:lstStyle/>
          <a:p>
            <a:pPr algn="ctr"/>
            <a:r>
              <a:rPr lang="en-GB" altLang="zh-CN" sz="1600" b="1" dirty="0">
                <a:solidFill>
                  <a:srgbClr val="7F7F7F"/>
                </a:solidFill>
              </a:rPr>
              <a:t>Numerical insights into EMG’s </a:t>
            </a:r>
          </a:p>
          <a:p>
            <a:pPr algn="ctr"/>
            <a:r>
              <a:rPr lang="en-GB" altLang="zh-CN" sz="1600" b="1" dirty="0">
                <a:solidFill>
                  <a:srgbClr val="7F7F7F"/>
                </a:solidFill>
              </a:rPr>
              <a:t>Instrumentation Amplifier</a:t>
            </a:r>
            <a:r>
              <a:rPr lang="en-US" altLang="zh-CN" sz="1600" b="1" dirty="0">
                <a:solidFill>
                  <a:srgbClr val="7F7F7F"/>
                </a:solidFill>
              </a:rPr>
              <a:t>.</a:t>
            </a:r>
            <a:endParaRPr lang="zh-CN" altLang="en-US" sz="1600" b="1" dirty="0">
              <a:solidFill>
                <a:srgbClr val="7F7F7F"/>
              </a:solidFill>
            </a:endParaRPr>
          </a:p>
        </p:txBody>
      </p:sp>
      <p:sp>
        <p:nvSpPr>
          <p:cNvPr id="29" name="TextBox 38"/>
          <p:cNvSpPr txBox="1"/>
          <p:nvPr/>
        </p:nvSpPr>
        <p:spPr>
          <a:xfrm>
            <a:off x="3685503" y="950811"/>
            <a:ext cx="1538225" cy="321115"/>
          </a:xfrm>
          <a:prstGeom prst="rect">
            <a:avLst/>
          </a:prstGeom>
          <a:noFill/>
        </p:spPr>
        <p:txBody>
          <a:bodyPr wrap="none" lIns="0" tIns="0" rIns="0" bIns="0" anchor="b" anchorCtr="1">
            <a:normAutofit fontScale="77500" lnSpcReduction="20000"/>
          </a:bodyPr>
          <a:lstStyle/>
          <a:p>
            <a:pPr algn="ctr"/>
            <a:r>
              <a:rPr lang="en-GB" altLang="zh-CN" sz="1600" b="1" dirty="0">
                <a:solidFill>
                  <a:schemeClr val="accent3">
                    <a:lumMod val="100000"/>
                  </a:schemeClr>
                </a:solidFill>
              </a:rPr>
              <a:t>Understand the principles </a:t>
            </a:r>
          </a:p>
          <a:p>
            <a:pPr algn="ctr"/>
            <a:r>
              <a:rPr lang="en-GB" altLang="zh-CN" sz="1600" b="1" dirty="0">
                <a:solidFill>
                  <a:schemeClr val="accent3">
                    <a:lumMod val="100000"/>
                  </a:schemeClr>
                </a:solidFill>
              </a:rPr>
              <a:t>of full-wave rectifiers</a:t>
            </a:r>
            <a:endParaRPr lang="zh-CN" altLang="en-US" sz="1600" b="1" dirty="0">
              <a:solidFill>
                <a:schemeClr val="accent3">
                  <a:lumMod val="100000"/>
                </a:schemeClr>
              </a:solidFill>
            </a:endParaRPr>
          </a:p>
        </p:txBody>
      </p:sp>
      <p:sp>
        <p:nvSpPr>
          <p:cNvPr id="38"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a:solidFill>
                  <a:schemeClr val="bg1">
                    <a:lumMod val="50000"/>
                  </a:schemeClr>
                </a:solidFill>
                <a:latin typeface="微软雅黑" panose="020B0503020204020204" pitchFamily="34" charset="-122"/>
                <a:ea typeface="微软雅黑" panose="020B0503020204020204" pitchFamily="34" charset="-122"/>
              </a:rPr>
              <a:t>PLAN NEXT WEEK</a:t>
            </a:r>
            <a:endParaRPr lang="en-GB" altLang="zh-CN" sz="18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39" name="图片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450187">
            <a:off x="-4205960" y="262990"/>
            <a:ext cx="6855716" cy="5996349"/>
          </a:xfrm>
          <a:prstGeom prst="rect">
            <a:avLst/>
          </a:prstGeom>
        </p:spPr>
      </p:pic>
      <p:pic>
        <p:nvPicPr>
          <p:cNvPr id="40" name="图片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flipH="1">
            <a:off x="6213691" y="-1886806"/>
            <a:ext cx="6855716" cy="599634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Title 1"/>
          <p:cNvSpPr txBox="1"/>
          <p:nvPr/>
        </p:nvSpPr>
        <p:spPr>
          <a:xfrm>
            <a:off x="571499" y="853527"/>
            <a:ext cx="3395230" cy="1051852"/>
          </a:xfrm>
          <a:prstGeom prst="rect">
            <a:avLst/>
          </a:prstGeom>
        </p:spPr>
        <p:txBody>
          <a:bodyPr vert="horz" lIns="91440" tIns="45720" rIns="91440" bIns="45720" rtlCol="0" anchor="t">
            <a:norm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lnSpc>
                <a:spcPct val="90000"/>
              </a:lnSpc>
              <a:spcAft>
                <a:spcPts val="600"/>
              </a:spcAft>
            </a:pPr>
            <a:r>
              <a:rPr lang="en-US" altLang="zh-CN" sz="2400" b="1" u="sng" kern="1200">
                <a:solidFill>
                  <a:schemeClr val="tx1"/>
                </a:solidFill>
                <a:latin typeface="+mj-lt"/>
                <a:ea typeface="+mj-ea"/>
                <a:cs typeface="+mj-cs"/>
              </a:rPr>
              <a:t>What is Op amp ? </a:t>
            </a:r>
          </a:p>
        </p:txBody>
      </p:sp>
      <p:cxnSp>
        <p:nvCxnSpPr>
          <p:cNvPr id="33" name="Straight Connector 32">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8855" y="653359"/>
            <a:ext cx="552704"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53A536C2-1BA3-2C62-874C-208B6098FE8B}"/>
              </a:ext>
            </a:extLst>
          </p:cNvPr>
          <p:cNvSpPr txBox="1"/>
          <p:nvPr/>
        </p:nvSpPr>
        <p:spPr>
          <a:xfrm>
            <a:off x="571500" y="1913382"/>
            <a:ext cx="3395229" cy="2693405"/>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ltLang="zh-CN" sz="1500" dirty="0"/>
              <a:t>Suppose we want to multiply an input by a number to produce another voltage that we will refer to as the output.</a:t>
            </a:r>
          </a:p>
          <a:p>
            <a:pPr indent="-228600">
              <a:lnSpc>
                <a:spcPct val="90000"/>
              </a:lnSpc>
              <a:spcAft>
                <a:spcPts val="600"/>
              </a:spcAft>
              <a:buFont typeface="Arial" panose="020B0604020202020204" pitchFamily="34" charset="0"/>
              <a:buChar char="•"/>
            </a:pPr>
            <a:endParaRPr lang="en-US" altLang="zh-CN" sz="1500" dirty="0"/>
          </a:p>
          <a:p>
            <a:pPr indent="-228600">
              <a:lnSpc>
                <a:spcPct val="90000"/>
              </a:lnSpc>
              <a:spcAft>
                <a:spcPts val="600"/>
              </a:spcAft>
              <a:buFont typeface="Arial" panose="020B0604020202020204" pitchFamily="34" charset="0"/>
              <a:buChar char="•"/>
            </a:pPr>
            <a:r>
              <a:rPr lang="en-US" altLang="zh-CN" sz="1500" dirty="0"/>
              <a:t>Or we have several input and we with to add them together as the output voltage.</a:t>
            </a:r>
          </a:p>
          <a:p>
            <a:pPr indent="-228600">
              <a:lnSpc>
                <a:spcPct val="90000"/>
              </a:lnSpc>
              <a:spcAft>
                <a:spcPts val="600"/>
              </a:spcAft>
              <a:buFont typeface="Arial" panose="020B0604020202020204" pitchFamily="34" charset="0"/>
              <a:buChar char="•"/>
            </a:pPr>
            <a:endParaRPr lang="en-US" altLang="zh-CN" sz="1500" dirty="0"/>
          </a:p>
        </p:txBody>
      </p:sp>
      <p:pic>
        <p:nvPicPr>
          <p:cNvPr id="13" name="图片 12">
            <a:extLst>
              <a:ext uri="{FF2B5EF4-FFF2-40B4-BE49-F238E27FC236}">
                <a16:creationId xmlns:a16="http://schemas.microsoft.com/office/drawing/2014/main" id="{AAF2DC7A-1263-65C2-AA05-6F0188F63E6C}"/>
              </a:ext>
            </a:extLst>
          </p:cNvPr>
          <p:cNvPicPr>
            <a:picLocks noChangeAspect="1"/>
          </p:cNvPicPr>
          <p:nvPr/>
        </p:nvPicPr>
        <p:blipFill rotWithShape="1">
          <a:blip r:embed="rId3"/>
          <a:srcRect r="4893" b="4"/>
          <a:stretch/>
        </p:blipFill>
        <p:spPr>
          <a:xfrm>
            <a:off x="4573694" y="1438275"/>
            <a:ext cx="4571995" cy="2571750"/>
          </a:xfrm>
          <a:prstGeom prst="rect">
            <a:avLst/>
          </a:prstGeom>
        </p:spPr>
      </p:pic>
      <p:sp>
        <p:nvSpPr>
          <p:cNvPr id="2" name="AutoShape 2" descr="image-20240229161444745">
            <a:extLst>
              <a:ext uri="{FF2B5EF4-FFF2-40B4-BE49-F238E27FC236}">
                <a16:creationId xmlns:a16="http://schemas.microsoft.com/office/drawing/2014/main" id="{8D9DEE07-B7AE-52F5-02D7-0B1D94DFBFC1}"/>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4193422450"/>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46A264-CE08-53CC-4F85-40655C77F785}"/>
            </a:ext>
          </a:extLst>
        </p:cNvPr>
        <p:cNvGrpSpPr/>
        <p:nvPr/>
      </p:nvGrpSpPr>
      <p:grpSpPr>
        <a:xfrm>
          <a:off x="0" y="0"/>
          <a:ext cx="0" cy="0"/>
          <a:chOff x="0" y="0"/>
          <a:chExt cx="0" cy="0"/>
        </a:xfrm>
      </p:grpSpPr>
      <p:grpSp>
        <p:nvGrpSpPr>
          <p:cNvPr id="5" name="Group 10">
            <a:extLst>
              <a:ext uri="{FF2B5EF4-FFF2-40B4-BE49-F238E27FC236}">
                <a16:creationId xmlns:a16="http://schemas.microsoft.com/office/drawing/2014/main" id="{D2211EBD-2CEA-60C2-5D62-C015B5A84EB6}"/>
              </a:ext>
            </a:extLst>
          </p:cNvPr>
          <p:cNvGrpSpPr/>
          <p:nvPr/>
        </p:nvGrpSpPr>
        <p:grpSpPr>
          <a:xfrm>
            <a:off x="1059719" y="1644658"/>
            <a:ext cx="2108233" cy="2628515"/>
            <a:chOff x="763805" y="1583131"/>
            <a:chExt cx="2318591" cy="2890803"/>
          </a:xfrm>
          <a:solidFill>
            <a:schemeClr val="accent1"/>
          </a:solidFill>
        </p:grpSpPr>
        <p:sp>
          <p:nvSpPr>
            <p:cNvPr id="44" name="Rectangle 11">
              <a:extLst>
                <a:ext uri="{FF2B5EF4-FFF2-40B4-BE49-F238E27FC236}">
                  <a16:creationId xmlns:a16="http://schemas.microsoft.com/office/drawing/2014/main" id="{0DD02751-24C4-8E9E-20AD-18C800B637A4}"/>
                </a:ext>
              </a:extLst>
            </p:cNvPr>
            <p:cNvSpPr/>
            <p:nvPr/>
          </p:nvSpPr>
          <p:spPr>
            <a:xfrm rot="19738725" flipV="1">
              <a:off x="2188157" y="1976141"/>
              <a:ext cx="894239" cy="545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45" name="Group 12">
              <a:extLst>
                <a:ext uri="{FF2B5EF4-FFF2-40B4-BE49-F238E27FC236}">
                  <a16:creationId xmlns:a16="http://schemas.microsoft.com/office/drawing/2014/main" id="{19609522-F185-AE98-01E9-1CEF279BD811}"/>
                </a:ext>
              </a:extLst>
            </p:cNvPr>
            <p:cNvGrpSpPr/>
            <p:nvPr/>
          </p:nvGrpSpPr>
          <p:grpSpPr>
            <a:xfrm>
              <a:off x="763805" y="1583131"/>
              <a:ext cx="1541131" cy="2890803"/>
              <a:chOff x="1482726" y="1941513"/>
              <a:chExt cx="1290638" cy="2420937"/>
            </a:xfrm>
            <a:grpFill/>
          </p:grpSpPr>
          <p:sp>
            <p:nvSpPr>
              <p:cNvPr id="46" name="Freeform: Shape 13">
                <a:extLst>
                  <a:ext uri="{FF2B5EF4-FFF2-40B4-BE49-F238E27FC236}">
                    <a16:creationId xmlns:a16="http://schemas.microsoft.com/office/drawing/2014/main" id="{BAD03720-D5CE-CBFA-CDC7-98DCD0BAD1F9}"/>
                  </a:ext>
                </a:extLst>
              </p:cNvPr>
              <p:cNvSpPr/>
              <p:nvPr/>
            </p:nvSpPr>
            <p:spPr bwMode="auto">
              <a:xfrm>
                <a:off x="1482726" y="2428875"/>
                <a:ext cx="1290638" cy="1933575"/>
              </a:xfrm>
              <a:custGeom>
                <a:avLst/>
                <a:gdLst/>
                <a:ahLst/>
                <a:cxnLst>
                  <a:cxn ang="0">
                    <a:pos x="490" y="13"/>
                  </a:cxn>
                  <a:cxn ang="0">
                    <a:pos x="442" y="12"/>
                  </a:cxn>
                  <a:cxn ang="0">
                    <a:pos x="269" y="31"/>
                  </a:cxn>
                  <a:cxn ang="0">
                    <a:pos x="224" y="11"/>
                  </a:cxn>
                  <a:cxn ang="0">
                    <a:pos x="224" y="11"/>
                  </a:cxn>
                  <a:cxn ang="0">
                    <a:pos x="200" y="36"/>
                  </a:cxn>
                  <a:cxn ang="0">
                    <a:pos x="176" y="11"/>
                  </a:cxn>
                  <a:cxn ang="0">
                    <a:pos x="135" y="30"/>
                  </a:cxn>
                  <a:cxn ang="0">
                    <a:pos x="15" y="333"/>
                  </a:cxn>
                  <a:cxn ang="0">
                    <a:pos x="53" y="368"/>
                  </a:cxn>
                  <a:cxn ang="0">
                    <a:pos x="56" y="368"/>
                  </a:cxn>
                  <a:cxn ang="0">
                    <a:pos x="91" y="327"/>
                  </a:cxn>
                  <a:cxn ang="0">
                    <a:pos x="99" y="192"/>
                  </a:cxn>
                  <a:cxn ang="0">
                    <a:pos x="99" y="315"/>
                  </a:cxn>
                  <a:cxn ang="0">
                    <a:pos x="100" y="352"/>
                  </a:cxn>
                  <a:cxn ang="0">
                    <a:pos x="80" y="713"/>
                  </a:cxn>
                  <a:cxn ang="0">
                    <a:pos x="122" y="762"/>
                  </a:cxn>
                  <a:cxn ang="0">
                    <a:pos x="126" y="762"/>
                  </a:cxn>
                  <a:cxn ang="0">
                    <a:pos x="171" y="720"/>
                  </a:cxn>
                  <a:cxn ang="0">
                    <a:pos x="193" y="402"/>
                  </a:cxn>
                  <a:cxn ang="0">
                    <a:pos x="200" y="402"/>
                  </a:cxn>
                  <a:cxn ang="0">
                    <a:pos x="208" y="402"/>
                  </a:cxn>
                  <a:cxn ang="0">
                    <a:pos x="238" y="721"/>
                  </a:cxn>
                  <a:cxn ang="0">
                    <a:pos x="283" y="762"/>
                  </a:cxn>
                  <a:cxn ang="0">
                    <a:pos x="287" y="762"/>
                  </a:cxn>
                  <a:cxn ang="0">
                    <a:pos x="328" y="713"/>
                  </a:cxn>
                  <a:cxn ang="0">
                    <a:pos x="303" y="350"/>
                  </a:cxn>
                  <a:cxn ang="0">
                    <a:pos x="301" y="315"/>
                  </a:cxn>
                  <a:cxn ang="0">
                    <a:pos x="301" y="133"/>
                  </a:cxn>
                  <a:cxn ang="0">
                    <a:pos x="342" y="138"/>
                  </a:cxn>
                  <a:cxn ang="0">
                    <a:pos x="488" y="73"/>
                  </a:cxn>
                  <a:cxn ang="0">
                    <a:pos x="500" y="26"/>
                  </a:cxn>
                </a:cxnLst>
                <a:rect l="0" t="0" r="r" b="b"/>
                <a:pathLst>
                  <a:path w="507" h="762">
                    <a:moveTo>
                      <a:pt x="490" y="13"/>
                    </a:moveTo>
                    <a:cubicBezTo>
                      <a:pt x="477" y="1"/>
                      <a:pt x="456" y="0"/>
                      <a:pt x="442" y="12"/>
                    </a:cubicBezTo>
                    <a:cubicBezTo>
                      <a:pt x="369" y="67"/>
                      <a:pt x="343" y="79"/>
                      <a:pt x="269" y="31"/>
                    </a:cubicBezTo>
                    <a:cubicBezTo>
                      <a:pt x="263" y="27"/>
                      <a:pt x="237" y="14"/>
                      <a:pt x="224" y="11"/>
                    </a:cubicBezTo>
                    <a:cubicBezTo>
                      <a:pt x="224" y="11"/>
                      <a:pt x="224" y="11"/>
                      <a:pt x="224" y="11"/>
                    </a:cubicBezTo>
                    <a:cubicBezTo>
                      <a:pt x="200" y="36"/>
                      <a:pt x="200" y="36"/>
                      <a:pt x="200" y="36"/>
                    </a:cubicBezTo>
                    <a:cubicBezTo>
                      <a:pt x="176" y="11"/>
                      <a:pt x="176" y="11"/>
                      <a:pt x="176" y="11"/>
                    </a:cubicBezTo>
                    <a:cubicBezTo>
                      <a:pt x="164" y="14"/>
                      <a:pt x="137" y="28"/>
                      <a:pt x="135" y="30"/>
                    </a:cubicBezTo>
                    <a:cubicBezTo>
                      <a:pt x="64" y="73"/>
                      <a:pt x="0" y="140"/>
                      <a:pt x="15" y="333"/>
                    </a:cubicBezTo>
                    <a:cubicBezTo>
                      <a:pt x="17" y="353"/>
                      <a:pt x="33" y="368"/>
                      <a:pt x="53" y="368"/>
                    </a:cubicBezTo>
                    <a:cubicBezTo>
                      <a:pt x="54" y="368"/>
                      <a:pt x="55" y="368"/>
                      <a:pt x="56" y="368"/>
                    </a:cubicBezTo>
                    <a:cubicBezTo>
                      <a:pt x="77" y="367"/>
                      <a:pt x="93" y="348"/>
                      <a:pt x="91" y="327"/>
                    </a:cubicBezTo>
                    <a:cubicBezTo>
                      <a:pt x="87" y="267"/>
                      <a:pt x="90" y="224"/>
                      <a:pt x="99" y="192"/>
                    </a:cubicBezTo>
                    <a:cubicBezTo>
                      <a:pt x="99" y="315"/>
                      <a:pt x="99" y="315"/>
                      <a:pt x="99" y="315"/>
                    </a:cubicBezTo>
                    <a:cubicBezTo>
                      <a:pt x="99" y="328"/>
                      <a:pt x="99" y="319"/>
                      <a:pt x="100" y="352"/>
                    </a:cubicBezTo>
                    <a:cubicBezTo>
                      <a:pt x="80" y="713"/>
                      <a:pt x="80" y="713"/>
                      <a:pt x="80" y="713"/>
                    </a:cubicBezTo>
                    <a:cubicBezTo>
                      <a:pt x="79" y="738"/>
                      <a:pt x="97" y="760"/>
                      <a:pt x="122" y="762"/>
                    </a:cubicBezTo>
                    <a:cubicBezTo>
                      <a:pt x="123" y="762"/>
                      <a:pt x="125" y="762"/>
                      <a:pt x="126" y="762"/>
                    </a:cubicBezTo>
                    <a:cubicBezTo>
                      <a:pt x="149" y="762"/>
                      <a:pt x="169" y="744"/>
                      <a:pt x="171" y="720"/>
                    </a:cubicBezTo>
                    <a:cubicBezTo>
                      <a:pt x="193" y="402"/>
                      <a:pt x="193" y="402"/>
                      <a:pt x="193" y="402"/>
                    </a:cubicBezTo>
                    <a:cubicBezTo>
                      <a:pt x="195" y="402"/>
                      <a:pt x="199" y="402"/>
                      <a:pt x="200" y="402"/>
                    </a:cubicBezTo>
                    <a:cubicBezTo>
                      <a:pt x="204" y="402"/>
                      <a:pt x="205" y="402"/>
                      <a:pt x="208" y="402"/>
                    </a:cubicBezTo>
                    <a:cubicBezTo>
                      <a:pt x="238" y="721"/>
                      <a:pt x="238" y="721"/>
                      <a:pt x="238" y="721"/>
                    </a:cubicBezTo>
                    <a:cubicBezTo>
                      <a:pt x="240" y="744"/>
                      <a:pt x="259" y="762"/>
                      <a:pt x="283" y="762"/>
                    </a:cubicBezTo>
                    <a:cubicBezTo>
                      <a:pt x="284" y="762"/>
                      <a:pt x="285" y="762"/>
                      <a:pt x="287" y="762"/>
                    </a:cubicBezTo>
                    <a:cubicBezTo>
                      <a:pt x="312" y="760"/>
                      <a:pt x="330" y="738"/>
                      <a:pt x="328" y="713"/>
                    </a:cubicBezTo>
                    <a:cubicBezTo>
                      <a:pt x="328" y="713"/>
                      <a:pt x="303" y="351"/>
                      <a:pt x="303" y="350"/>
                    </a:cubicBezTo>
                    <a:cubicBezTo>
                      <a:pt x="301" y="315"/>
                      <a:pt x="301" y="325"/>
                      <a:pt x="301" y="315"/>
                    </a:cubicBezTo>
                    <a:cubicBezTo>
                      <a:pt x="301" y="133"/>
                      <a:pt x="301" y="133"/>
                      <a:pt x="301" y="133"/>
                    </a:cubicBezTo>
                    <a:cubicBezTo>
                      <a:pt x="315" y="136"/>
                      <a:pt x="329" y="138"/>
                      <a:pt x="342" y="138"/>
                    </a:cubicBezTo>
                    <a:cubicBezTo>
                      <a:pt x="395" y="138"/>
                      <a:pt x="441" y="108"/>
                      <a:pt x="488" y="73"/>
                    </a:cubicBezTo>
                    <a:cubicBezTo>
                      <a:pt x="503" y="62"/>
                      <a:pt x="507" y="42"/>
                      <a:pt x="500" y="26"/>
                    </a:cubicBezTo>
                  </a:path>
                </a:pathLst>
              </a:custGeom>
              <a:grpFill/>
              <a:ln w="9525">
                <a:noFill/>
                <a:round/>
              </a:ln>
            </p:spPr>
            <p:txBody>
              <a:bodyPr anchor="ctr"/>
              <a:lstStyle/>
              <a:p>
                <a:pPr algn="ctr"/>
                <a:endParaRPr/>
              </a:p>
            </p:txBody>
          </p:sp>
          <p:sp>
            <p:nvSpPr>
              <p:cNvPr id="47" name="Freeform: Shape 14">
                <a:extLst>
                  <a:ext uri="{FF2B5EF4-FFF2-40B4-BE49-F238E27FC236}">
                    <a16:creationId xmlns:a16="http://schemas.microsoft.com/office/drawing/2014/main" id="{1CF8BDDC-28BD-4881-9E58-E79B596E48FC}"/>
                  </a:ext>
                </a:extLst>
              </p:cNvPr>
              <p:cNvSpPr/>
              <p:nvPr/>
            </p:nvSpPr>
            <p:spPr bwMode="auto">
              <a:xfrm>
                <a:off x="1931988" y="2530475"/>
                <a:ext cx="122238" cy="484188"/>
              </a:xfrm>
              <a:custGeom>
                <a:avLst/>
                <a:gdLst/>
                <a:ahLst/>
                <a:cxnLst>
                  <a:cxn ang="0">
                    <a:pos x="40" y="305"/>
                  </a:cxn>
                  <a:cxn ang="0">
                    <a:pos x="38" y="305"/>
                  </a:cxn>
                  <a:cxn ang="0">
                    <a:pos x="0" y="254"/>
                  </a:cxn>
                  <a:cxn ang="0">
                    <a:pos x="38" y="0"/>
                  </a:cxn>
                  <a:cxn ang="0">
                    <a:pos x="40" y="0"/>
                  </a:cxn>
                  <a:cxn ang="0">
                    <a:pos x="77" y="254"/>
                  </a:cxn>
                  <a:cxn ang="0">
                    <a:pos x="40" y="305"/>
                  </a:cxn>
                </a:cxnLst>
                <a:rect l="0" t="0" r="r" b="b"/>
                <a:pathLst>
                  <a:path w="77" h="305">
                    <a:moveTo>
                      <a:pt x="40" y="305"/>
                    </a:moveTo>
                    <a:lnTo>
                      <a:pt x="38" y="305"/>
                    </a:lnTo>
                    <a:lnTo>
                      <a:pt x="0" y="254"/>
                    </a:lnTo>
                    <a:lnTo>
                      <a:pt x="38" y="0"/>
                    </a:lnTo>
                    <a:lnTo>
                      <a:pt x="40" y="0"/>
                    </a:lnTo>
                    <a:lnTo>
                      <a:pt x="77" y="254"/>
                    </a:lnTo>
                    <a:lnTo>
                      <a:pt x="40" y="305"/>
                    </a:lnTo>
                    <a:close/>
                  </a:path>
                </a:pathLst>
              </a:custGeom>
              <a:grpFill/>
              <a:ln w="9525">
                <a:noFill/>
                <a:round/>
              </a:ln>
            </p:spPr>
            <p:txBody>
              <a:bodyPr anchor="ctr"/>
              <a:lstStyle/>
              <a:p>
                <a:pPr algn="ctr"/>
                <a:endParaRPr/>
              </a:p>
            </p:txBody>
          </p:sp>
          <p:sp>
            <p:nvSpPr>
              <p:cNvPr id="48" name="Freeform: Shape 15">
                <a:extLst>
                  <a:ext uri="{FF2B5EF4-FFF2-40B4-BE49-F238E27FC236}">
                    <a16:creationId xmlns:a16="http://schemas.microsoft.com/office/drawing/2014/main" id="{BD06191D-BB00-5D08-0791-B74B6E527A84}"/>
                  </a:ext>
                </a:extLst>
              </p:cNvPr>
              <p:cNvSpPr/>
              <p:nvPr/>
            </p:nvSpPr>
            <p:spPr bwMode="auto">
              <a:xfrm>
                <a:off x="1743076" y="1941513"/>
                <a:ext cx="501650" cy="501650"/>
              </a:xfrm>
              <a:custGeom>
                <a:avLst/>
                <a:gdLst/>
                <a:ahLst/>
                <a:cxnLst>
                  <a:cxn ang="0">
                    <a:pos x="197" y="99"/>
                  </a:cxn>
                  <a:cxn ang="0">
                    <a:pos x="98" y="198"/>
                  </a:cxn>
                  <a:cxn ang="0">
                    <a:pos x="0" y="99"/>
                  </a:cxn>
                  <a:cxn ang="0">
                    <a:pos x="98" y="0"/>
                  </a:cxn>
                  <a:cxn ang="0">
                    <a:pos x="197" y="99"/>
                  </a:cxn>
                  <a:cxn ang="0">
                    <a:pos x="197" y="99"/>
                  </a:cxn>
                  <a:cxn ang="0">
                    <a:pos x="197" y="99"/>
                  </a:cxn>
                </a:cxnLst>
                <a:rect l="0" t="0" r="r" b="b"/>
                <a:pathLst>
                  <a:path w="197" h="198">
                    <a:moveTo>
                      <a:pt x="197" y="99"/>
                    </a:moveTo>
                    <a:cubicBezTo>
                      <a:pt x="197" y="153"/>
                      <a:pt x="153" y="198"/>
                      <a:pt x="98" y="198"/>
                    </a:cubicBezTo>
                    <a:cubicBezTo>
                      <a:pt x="44" y="198"/>
                      <a:pt x="0" y="153"/>
                      <a:pt x="0" y="99"/>
                    </a:cubicBezTo>
                    <a:cubicBezTo>
                      <a:pt x="0" y="44"/>
                      <a:pt x="44" y="0"/>
                      <a:pt x="98" y="0"/>
                    </a:cubicBezTo>
                    <a:cubicBezTo>
                      <a:pt x="153" y="0"/>
                      <a:pt x="197" y="44"/>
                      <a:pt x="197" y="99"/>
                    </a:cubicBezTo>
                    <a:close/>
                    <a:moveTo>
                      <a:pt x="197" y="99"/>
                    </a:moveTo>
                    <a:cubicBezTo>
                      <a:pt x="197" y="99"/>
                      <a:pt x="197" y="99"/>
                      <a:pt x="197" y="99"/>
                    </a:cubicBezTo>
                  </a:path>
                </a:pathLst>
              </a:custGeom>
              <a:grpFill/>
              <a:ln w="9525">
                <a:noFill/>
                <a:round/>
              </a:ln>
            </p:spPr>
            <p:txBody>
              <a:bodyPr anchor="ctr"/>
              <a:lstStyle/>
              <a:p>
                <a:pPr algn="ctr"/>
                <a:endParaRPr/>
              </a:p>
            </p:txBody>
          </p:sp>
        </p:grpSp>
      </p:grpSp>
      <p:sp>
        <p:nvSpPr>
          <p:cNvPr id="56" name="Title 1">
            <a:extLst>
              <a:ext uri="{FF2B5EF4-FFF2-40B4-BE49-F238E27FC236}">
                <a16:creationId xmlns:a16="http://schemas.microsoft.com/office/drawing/2014/main" id="{7C6F40D8-4D3A-8C25-415A-83C2122DB9C6}"/>
              </a:ext>
            </a:extLst>
          </p:cNvPr>
          <p:cNvSpPr txBox="1"/>
          <p:nvPr/>
        </p:nvSpPr>
        <p:spPr>
          <a:xfrm>
            <a:off x="857880" y="200199"/>
            <a:ext cx="3138056"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a:solidFill>
                  <a:schemeClr val="bg1">
                    <a:lumMod val="50000"/>
                  </a:schemeClr>
                </a:solidFill>
                <a:latin typeface="微软雅黑" panose="020B0503020204020204" pitchFamily="34" charset="-122"/>
                <a:ea typeface="微软雅黑" panose="020B0503020204020204" pitchFamily="34" charset="-122"/>
              </a:rPr>
              <a:t>The Feature of Op amp</a:t>
            </a:r>
            <a:endParaRPr lang="en-GB" altLang="zh-CN" sz="18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57" name="图片 56">
            <a:extLst>
              <a:ext uri="{FF2B5EF4-FFF2-40B4-BE49-F238E27FC236}">
                <a16:creationId xmlns:a16="http://schemas.microsoft.com/office/drawing/2014/main" id="{F635B8B5-A019-4AC4-7D51-9E549C2C120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450187">
            <a:off x="-4580479" y="36322"/>
            <a:ext cx="6855716" cy="5996349"/>
          </a:xfrm>
          <a:prstGeom prst="rect">
            <a:avLst/>
          </a:prstGeom>
        </p:spPr>
      </p:pic>
      <p:pic>
        <p:nvPicPr>
          <p:cNvPr id="58" name="图片 57">
            <a:extLst>
              <a:ext uri="{FF2B5EF4-FFF2-40B4-BE49-F238E27FC236}">
                <a16:creationId xmlns:a16="http://schemas.microsoft.com/office/drawing/2014/main" id="{079473CC-099F-11DB-1420-F5FEB55DDD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flipH="1">
            <a:off x="6187267" y="-2196181"/>
            <a:ext cx="6855716" cy="5996349"/>
          </a:xfrm>
          <a:prstGeom prst="rect">
            <a:avLst/>
          </a:prstGeom>
        </p:spPr>
      </p:pic>
      <p:pic>
        <p:nvPicPr>
          <p:cNvPr id="2" name="图片 1" descr="图示&#10;&#10;低可信度描述已自动生成">
            <a:extLst>
              <a:ext uri="{FF2B5EF4-FFF2-40B4-BE49-F238E27FC236}">
                <a16:creationId xmlns:a16="http://schemas.microsoft.com/office/drawing/2014/main" id="{FF06B251-2180-EFE7-4C8B-00325BB1A954}"/>
              </a:ext>
            </a:extLst>
          </p:cNvPr>
          <p:cNvPicPr>
            <a:picLocks noChangeAspect="1"/>
          </p:cNvPicPr>
          <p:nvPr/>
        </p:nvPicPr>
        <p:blipFill rotWithShape="1">
          <a:blip r:embed="rId5"/>
          <a:srcRect l="4885" r="4003" b="-1"/>
          <a:stretch/>
        </p:blipFill>
        <p:spPr>
          <a:xfrm>
            <a:off x="3312477" y="623596"/>
            <a:ext cx="2519045" cy="1416962"/>
          </a:xfrm>
          <a:prstGeom prst="rect">
            <a:avLst/>
          </a:prstGeom>
        </p:spPr>
      </p:pic>
      <p:pic>
        <p:nvPicPr>
          <p:cNvPr id="6" name="图片 5">
            <a:extLst>
              <a:ext uri="{FF2B5EF4-FFF2-40B4-BE49-F238E27FC236}">
                <a16:creationId xmlns:a16="http://schemas.microsoft.com/office/drawing/2014/main" id="{6DCA9A9A-C994-7186-6E07-B362060A5644}"/>
              </a:ext>
            </a:extLst>
          </p:cNvPr>
          <p:cNvPicPr>
            <a:picLocks noChangeAspect="1"/>
          </p:cNvPicPr>
          <p:nvPr/>
        </p:nvPicPr>
        <p:blipFill>
          <a:blip r:embed="rId6"/>
          <a:stretch>
            <a:fillRect/>
          </a:stretch>
        </p:blipFill>
        <p:spPr>
          <a:xfrm>
            <a:off x="5940152" y="623596"/>
            <a:ext cx="2000995" cy="1460978"/>
          </a:xfrm>
          <a:prstGeom prst="rect">
            <a:avLst/>
          </a:prstGeom>
        </p:spPr>
      </p:pic>
      <p:pic>
        <p:nvPicPr>
          <p:cNvPr id="8" name="图片 7">
            <a:extLst>
              <a:ext uri="{FF2B5EF4-FFF2-40B4-BE49-F238E27FC236}">
                <a16:creationId xmlns:a16="http://schemas.microsoft.com/office/drawing/2014/main" id="{F10EF841-254E-F6B6-592E-9D80C853E132}"/>
              </a:ext>
            </a:extLst>
          </p:cNvPr>
          <p:cNvPicPr>
            <a:picLocks noChangeAspect="1"/>
          </p:cNvPicPr>
          <p:nvPr/>
        </p:nvPicPr>
        <p:blipFill>
          <a:blip r:embed="rId7"/>
          <a:stretch>
            <a:fillRect/>
          </a:stretch>
        </p:blipFill>
        <p:spPr>
          <a:xfrm>
            <a:off x="3312477" y="2534375"/>
            <a:ext cx="4074703" cy="1854416"/>
          </a:xfrm>
          <a:prstGeom prst="rect">
            <a:avLst/>
          </a:prstGeom>
        </p:spPr>
      </p:pic>
    </p:spTree>
    <p:extLst>
      <p:ext uri="{BB962C8B-B14F-4D97-AF65-F5344CB8AC3E}">
        <p14:creationId xmlns:p14="http://schemas.microsoft.com/office/powerpoint/2010/main" val="869121446"/>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wipe(up)">
                                      <p:cBhvr>
                                        <p:cTn id="13" dur="500"/>
                                        <p:tgtEl>
                                          <p:spTgt spid="58"/>
                                        </p:tgtEl>
                                      </p:cBhvr>
                                    </p:animEffect>
                                  </p:childTnLst>
                                </p:cTn>
                              </p:par>
                              <p:par>
                                <p:cTn id="14" presetID="22" presetClass="entr" presetSubtype="4" fill="hold" nodeType="with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wipe(down)">
                                      <p:cBhvr>
                                        <p:cTn id="16"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0"/>
          <p:cNvGrpSpPr/>
          <p:nvPr/>
        </p:nvGrpSpPr>
        <p:grpSpPr>
          <a:xfrm>
            <a:off x="395536" y="1734884"/>
            <a:ext cx="2108233" cy="2628515"/>
            <a:chOff x="763805" y="1583131"/>
            <a:chExt cx="2318591" cy="2890803"/>
          </a:xfrm>
          <a:solidFill>
            <a:schemeClr val="accent1"/>
          </a:solidFill>
        </p:grpSpPr>
        <p:sp>
          <p:nvSpPr>
            <p:cNvPr id="44" name="Rectangle 11"/>
            <p:cNvSpPr/>
            <p:nvPr/>
          </p:nvSpPr>
          <p:spPr>
            <a:xfrm rot="19738725" flipV="1">
              <a:off x="2188157" y="1976141"/>
              <a:ext cx="894239" cy="545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45" name="Group 12"/>
            <p:cNvGrpSpPr/>
            <p:nvPr/>
          </p:nvGrpSpPr>
          <p:grpSpPr>
            <a:xfrm>
              <a:off x="763805" y="1583131"/>
              <a:ext cx="1541131" cy="2890803"/>
              <a:chOff x="1482726" y="1941513"/>
              <a:chExt cx="1290638" cy="2420937"/>
            </a:xfrm>
            <a:grpFill/>
          </p:grpSpPr>
          <p:sp>
            <p:nvSpPr>
              <p:cNvPr id="46" name="Freeform: Shape 13"/>
              <p:cNvSpPr/>
              <p:nvPr/>
            </p:nvSpPr>
            <p:spPr bwMode="auto">
              <a:xfrm>
                <a:off x="1482726" y="2428875"/>
                <a:ext cx="1290638" cy="1933575"/>
              </a:xfrm>
              <a:custGeom>
                <a:avLst/>
                <a:gdLst/>
                <a:ahLst/>
                <a:cxnLst>
                  <a:cxn ang="0">
                    <a:pos x="490" y="13"/>
                  </a:cxn>
                  <a:cxn ang="0">
                    <a:pos x="442" y="12"/>
                  </a:cxn>
                  <a:cxn ang="0">
                    <a:pos x="269" y="31"/>
                  </a:cxn>
                  <a:cxn ang="0">
                    <a:pos x="224" y="11"/>
                  </a:cxn>
                  <a:cxn ang="0">
                    <a:pos x="224" y="11"/>
                  </a:cxn>
                  <a:cxn ang="0">
                    <a:pos x="200" y="36"/>
                  </a:cxn>
                  <a:cxn ang="0">
                    <a:pos x="176" y="11"/>
                  </a:cxn>
                  <a:cxn ang="0">
                    <a:pos x="135" y="30"/>
                  </a:cxn>
                  <a:cxn ang="0">
                    <a:pos x="15" y="333"/>
                  </a:cxn>
                  <a:cxn ang="0">
                    <a:pos x="53" y="368"/>
                  </a:cxn>
                  <a:cxn ang="0">
                    <a:pos x="56" y="368"/>
                  </a:cxn>
                  <a:cxn ang="0">
                    <a:pos x="91" y="327"/>
                  </a:cxn>
                  <a:cxn ang="0">
                    <a:pos x="99" y="192"/>
                  </a:cxn>
                  <a:cxn ang="0">
                    <a:pos x="99" y="315"/>
                  </a:cxn>
                  <a:cxn ang="0">
                    <a:pos x="100" y="352"/>
                  </a:cxn>
                  <a:cxn ang="0">
                    <a:pos x="80" y="713"/>
                  </a:cxn>
                  <a:cxn ang="0">
                    <a:pos x="122" y="762"/>
                  </a:cxn>
                  <a:cxn ang="0">
                    <a:pos x="126" y="762"/>
                  </a:cxn>
                  <a:cxn ang="0">
                    <a:pos x="171" y="720"/>
                  </a:cxn>
                  <a:cxn ang="0">
                    <a:pos x="193" y="402"/>
                  </a:cxn>
                  <a:cxn ang="0">
                    <a:pos x="200" y="402"/>
                  </a:cxn>
                  <a:cxn ang="0">
                    <a:pos x="208" y="402"/>
                  </a:cxn>
                  <a:cxn ang="0">
                    <a:pos x="238" y="721"/>
                  </a:cxn>
                  <a:cxn ang="0">
                    <a:pos x="283" y="762"/>
                  </a:cxn>
                  <a:cxn ang="0">
                    <a:pos x="287" y="762"/>
                  </a:cxn>
                  <a:cxn ang="0">
                    <a:pos x="328" y="713"/>
                  </a:cxn>
                  <a:cxn ang="0">
                    <a:pos x="303" y="350"/>
                  </a:cxn>
                  <a:cxn ang="0">
                    <a:pos x="301" y="315"/>
                  </a:cxn>
                  <a:cxn ang="0">
                    <a:pos x="301" y="133"/>
                  </a:cxn>
                  <a:cxn ang="0">
                    <a:pos x="342" y="138"/>
                  </a:cxn>
                  <a:cxn ang="0">
                    <a:pos x="488" y="73"/>
                  </a:cxn>
                  <a:cxn ang="0">
                    <a:pos x="500" y="26"/>
                  </a:cxn>
                </a:cxnLst>
                <a:rect l="0" t="0" r="r" b="b"/>
                <a:pathLst>
                  <a:path w="507" h="762">
                    <a:moveTo>
                      <a:pt x="490" y="13"/>
                    </a:moveTo>
                    <a:cubicBezTo>
                      <a:pt x="477" y="1"/>
                      <a:pt x="456" y="0"/>
                      <a:pt x="442" y="12"/>
                    </a:cubicBezTo>
                    <a:cubicBezTo>
                      <a:pt x="369" y="67"/>
                      <a:pt x="343" y="79"/>
                      <a:pt x="269" y="31"/>
                    </a:cubicBezTo>
                    <a:cubicBezTo>
                      <a:pt x="263" y="27"/>
                      <a:pt x="237" y="14"/>
                      <a:pt x="224" y="11"/>
                    </a:cubicBezTo>
                    <a:cubicBezTo>
                      <a:pt x="224" y="11"/>
                      <a:pt x="224" y="11"/>
                      <a:pt x="224" y="11"/>
                    </a:cubicBezTo>
                    <a:cubicBezTo>
                      <a:pt x="200" y="36"/>
                      <a:pt x="200" y="36"/>
                      <a:pt x="200" y="36"/>
                    </a:cubicBezTo>
                    <a:cubicBezTo>
                      <a:pt x="176" y="11"/>
                      <a:pt x="176" y="11"/>
                      <a:pt x="176" y="11"/>
                    </a:cubicBezTo>
                    <a:cubicBezTo>
                      <a:pt x="164" y="14"/>
                      <a:pt x="137" y="28"/>
                      <a:pt x="135" y="30"/>
                    </a:cubicBezTo>
                    <a:cubicBezTo>
                      <a:pt x="64" y="73"/>
                      <a:pt x="0" y="140"/>
                      <a:pt x="15" y="333"/>
                    </a:cubicBezTo>
                    <a:cubicBezTo>
                      <a:pt x="17" y="353"/>
                      <a:pt x="33" y="368"/>
                      <a:pt x="53" y="368"/>
                    </a:cubicBezTo>
                    <a:cubicBezTo>
                      <a:pt x="54" y="368"/>
                      <a:pt x="55" y="368"/>
                      <a:pt x="56" y="368"/>
                    </a:cubicBezTo>
                    <a:cubicBezTo>
                      <a:pt x="77" y="367"/>
                      <a:pt x="93" y="348"/>
                      <a:pt x="91" y="327"/>
                    </a:cubicBezTo>
                    <a:cubicBezTo>
                      <a:pt x="87" y="267"/>
                      <a:pt x="90" y="224"/>
                      <a:pt x="99" y="192"/>
                    </a:cubicBezTo>
                    <a:cubicBezTo>
                      <a:pt x="99" y="315"/>
                      <a:pt x="99" y="315"/>
                      <a:pt x="99" y="315"/>
                    </a:cubicBezTo>
                    <a:cubicBezTo>
                      <a:pt x="99" y="328"/>
                      <a:pt x="99" y="319"/>
                      <a:pt x="100" y="352"/>
                    </a:cubicBezTo>
                    <a:cubicBezTo>
                      <a:pt x="80" y="713"/>
                      <a:pt x="80" y="713"/>
                      <a:pt x="80" y="713"/>
                    </a:cubicBezTo>
                    <a:cubicBezTo>
                      <a:pt x="79" y="738"/>
                      <a:pt x="97" y="760"/>
                      <a:pt x="122" y="762"/>
                    </a:cubicBezTo>
                    <a:cubicBezTo>
                      <a:pt x="123" y="762"/>
                      <a:pt x="125" y="762"/>
                      <a:pt x="126" y="762"/>
                    </a:cubicBezTo>
                    <a:cubicBezTo>
                      <a:pt x="149" y="762"/>
                      <a:pt x="169" y="744"/>
                      <a:pt x="171" y="720"/>
                    </a:cubicBezTo>
                    <a:cubicBezTo>
                      <a:pt x="193" y="402"/>
                      <a:pt x="193" y="402"/>
                      <a:pt x="193" y="402"/>
                    </a:cubicBezTo>
                    <a:cubicBezTo>
                      <a:pt x="195" y="402"/>
                      <a:pt x="199" y="402"/>
                      <a:pt x="200" y="402"/>
                    </a:cubicBezTo>
                    <a:cubicBezTo>
                      <a:pt x="204" y="402"/>
                      <a:pt x="205" y="402"/>
                      <a:pt x="208" y="402"/>
                    </a:cubicBezTo>
                    <a:cubicBezTo>
                      <a:pt x="238" y="721"/>
                      <a:pt x="238" y="721"/>
                      <a:pt x="238" y="721"/>
                    </a:cubicBezTo>
                    <a:cubicBezTo>
                      <a:pt x="240" y="744"/>
                      <a:pt x="259" y="762"/>
                      <a:pt x="283" y="762"/>
                    </a:cubicBezTo>
                    <a:cubicBezTo>
                      <a:pt x="284" y="762"/>
                      <a:pt x="285" y="762"/>
                      <a:pt x="287" y="762"/>
                    </a:cubicBezTo>
                    <a:cubicBezTo>
                      <a:pt x="312" y="760"/>
                      <a:pt x="330" y="738"/>
                      <a:pt x="328" y="713"/>
                    </a:cubicBezTo>
                    <a:cubicBezTo>
                      <a:pt x="328" y="713"/>
                      <a:pt x="303" y="351"/>
                      <a:pt x="303" y="350"/>
                    </a:cubicBezTo>
                    <a:cubicBezTo>
                      <a:pt x="301" y="315"/>
                      <a:pt x="301" y="325"/>
                      <a:pt x="301" y="315"/>
                    </a:cubicBezTo>
                    <a:cubicBezTo>
                      <a:pt x="301" y="133"/>
                      <a:pt x="301" y="133"/>
                      <a:pt x="301" y="133"/>
                    </a:cubicBezTo>
                    <a:cubicBezTo>
                      <a:pt x="315" y="136"/>
                      <a:pt x="329" y="138"/>
                      <a:pt x="342" y="138"/>
                    </a:cubicBezTo>
                    <a:cubicBezTo>
                      <a:pt x="395" y="138"/>
                      <a:pt x="441" y="108"/>
                      <a:pt x="488" y="73"/>
                    </a:cubicBezTo>
                    <a:cubicBezTo>
                      <a:pt x="503" y="62"/>
                      <a:pt x="507" y="42"/>
                      <a:pt x="500" y="26"/>
                    </a:cubicBezTo>
                  </a:path>
                </a:pathLst>
              </a:custGeom>
              <a:grpFill/>
              <a:ln w="9525">
                <a:noFill/>
                <a:round/>
              </a:ln>
            </p:spPr>
            <p:txBody>
              <a:bodyPr anchor="ctr"/>
              <a:lstStyle/>
              <a:p>
                <a:pPr algn="ctr"/>
                <a:endParaRPr/>
              </a:p>
            </p:txBody>
          </p:sp>
          <p:sp>
            <p:nvSpPr>
              <p:cNvPr id="47" name="Freeform: Shape 14"/>
              <p:cNvSpPr/>
              <p:nvPr/>
            </p:nvSpPr>
            <p:spPr bwMode="auto">
              <a:xfrm>
                <a:off x="1931988" y="2530475"/>
                <a:ext cx="122238" cy="484188"/>
              </a:xfrm>
              <a:custGeom>
                <a:avLst/>
                <a:gdLst/>
                <a:ahLst/>
                <a:cxnLst>
                  <a:cxn ang="0">
                    <a:pos x="40" y="305"/>
                  </a:cxn>
                  <a:cxn ang="0">
                    <a:pos x="38" y="305"/>
                  </a:cxn>
                  <a:cxn ang="0">
                    <a:pos x="0" y="254"/>
                  </a:cxn>
                  <a:cxn ang="0">
                    <a:pos x="38" y="0"/>
                  </a:cxn>
                  <a:cxn ang="0">
                    <a:pos x="40" y="0"/>
                  </a:cxn>
                  <a:cxn ang="0">
                    <a:pos x="77" y="254"/>
                  </a:cxn>
                  <a:cxn ang="0">
                    <a:pos x="40" y="305"/>
                  </a:cxn>
                </a:cxnLst>
                <a:rect l="0" t="0" r="r" b="b"/>
                <a:pathLst>
                  <a:path w="77" h="305">
                    <a:moveTo>
                      <a:pt x="40" y="305"/>
                    </a:moveTo>
                    <a:lnTo>
                      <a:pt x="38" y="305"/>
                    </a:lnTo>
                    <a:lnTo>
                      <a:pt x="0" y="254"/>
                    </a:lnTo>
                    <a:lnTo>
                      <a:pt x="38" y="0"/>
                    </a:lnTo>
                    <a:lnTo>
                      <a:pt x="40" y="0"/>
                    </a:lnTo>
                    <a:lnTo>
                      <a:pt x="77" y="254"/>
                    </a:lnTo>
                    <a:lnTo>
                      <a:pt x="40" y="305"/>
                    </a:lnTo>
                    <a:close/>
                  </a:path>
                </a:pathLst>
              </a:custGeom>
              <a:grpFill/>
              <a:ln w="9525">
                <a:noFill/>
                <a:round/>
              </a:ln>
            </p:spPr>
            <p:txBody>
              <a:bodyPr anchor="ctr"/>
              <a:lstStyle/>
              <a:p>
                <a:pPr algn="ctr"/>
                <a:endParaRPr/>
              </a:p>
            </p:txBody>
          </p:sp>
          <p:sp>
            <p:nvSpPr>
              <p:cNvPr id="48" name="Freeform: Shape 15"/>
              <p:cNvSpPr/>
              <p:nvPr/>
            </p:nvSpPr>
            <p:spPr bwMode="auto">
              <a:xfrm>
                <a:off x="1743076" y="1941513"/>
                <a:ext cx="501650" cy="501650"/>
              </a:xfrm>
              <a:custGeom>
                <a:avLst/>
                <a:gdLst/>
                <a:ahLst/>
                <a:cxnLst>
                  <a:cxn ang="0">
                    <a:pos x="197" y="99"/>
                  </a:cxn>
                  <a:cxn ang="0">
                    <a:pos x="98" y="198"/>
                  </a:cxn>
                  <a:cxn ang="0">
                    <a:pos x="0" y="99"/>
                  </a:cxn>
                  <a:cxn ang="0">
                    <a:pos x="98" y="0"/>
                  </a:cxn>
                  <a:cxn ang="0">
                    <a:pos x="197" y="99"/>
                  </a:cxn>
                  <a:cxn ang="0">
                    <a:pos x="197" y="99"/>
                  </a:cxn>
                  <a:cxn ang="0">
                    <a:pos x="197" y="99"/>
                  </a:cxn>
                </a:cxnLst>
                <a:rect l="0" t="0" r="r" b="b"/>
                <a:pathLst>
                  <a:path w="197" h="198">
                    <a:moveTo>
                      <a:pt x="197" y="99"/>
                    </a:moveTo>
                    <a:cubicBezTo>
                      <a:pt x="197" y="153"/>
                      <a:pt x="153" y="198"/>
                      <a:pt x="98" y="198"/>
                    </a:cubicBezTo>
                    <a:cubicBezTo>
                      <a:pt x="44" y="198"/>
                      <a:pt x="0" y="153"/>
                      <a:pt x="0" y="99"/>
                    </a:cubicBezTo>
                    <a:cubicBezTo>
                      <a:pt x="0" y="44"/>
                      <a:pt x="44" y="0"/>
                      <a:pt x="98" y="0"/>
                    </a:cubicBezTo>
                    <a:cubicBezTo>
                      <a:pt x="153" y="0"/>
                      <a:pt x="197" y="44"/>
                      <a:pt x="197" y="99"/>
                    </a:cubicBezTo>
                    <a:close/>
                    <a:moveTo>
                      <a:pt x="197" y="99"/>
                    </a:moveTo>
                    <a:cubicBezTo>
                      <a:pt x="197" y="99"/>
                      <a:pt x="197" y="99"/>
                      <a:pt x="197" y="99"/>
                    </a:cubicBezTo>
                  </a:path>
                </a:pathLst>
              </a:custGeom>
              <a:grpFill/>
              <a:ln w="9525">
                <a:noFill/>
                <a:round/>
              </a:ln>
            </p:spPr>
            <p:txBody>
              <a:bodyPr anchor="ctr"/>
              <a:lstStyle/>
              <a:p>
                <a:pPr algn="ctr"/>
                <a:endParaRPr/>
              </a:p>
            </p:txBody>
          </p:sp>
        </p:grpSp>
      </p:grpSp>
      <p:sp>
        <p:nvSpPr>
          <p:cNvPr id="56" name="Title 1"/>
          <p:cNvSpPr txBox="1"/>
          <p:nvPr/>
        </p:nvSpPr>
        <p:spPr>
          <a:xfrm>
            <a:off x="857880" y="200199"/>
            <a:ext cx="3498096"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GB" altLang="zh-CN" sz="1800" b="1" dirty="0">
                <a:solidFill>
                  <a:schemeClr val="bg1">
                    <a:lumMod val="50000"/>
                  </a:schemeClr>
                </a:solidFill>
                <a:latin typeface="微软雅黑" panose="020B0503020204020204" pitchFamily="34" charset="-122"/>
                <a:ea typeface="微软雅黑" panose="020B0503020204020204" pitchFamily="34" charset="-122"/>
              </a:rPr>
              <a:t>The Role of the Differentiator</a:t>
            </a:r>
          </a:p>
        </p:txBody>
      </p:sp>
      <p:pic>
        <p:nvPicPr>
          <p:cNvPr id="57" name="图片 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450187">
            <a:off x="-4061903" y="-98125"/>
            <a:ext cx="6855716" cy="5996349"/>
          </a:xfrm>
          <a:prstGeom prst="rect">
            <a:avLst/>
          </a:prstGeom>
        </p:spPr>
      </p:pic>
      <p:pic>
        <p:nvPicPr>
          <p:cNvPr id="58" name="图片 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flipH="1">
            <a:off x="6187267" y="-2196181"/>
            <a:ext cx="6855716" cy="5996349"/>
          </a:xfrm>
          <a:prstGeom prst="rect">
            <a:avLst/>
          </a:prstGeom>
        </p:spPr>
      </p:pic>
      <p:pic>
        <p:nvPicPr>
          <p:cNvPr id="6" name="图片 5">
            <a:extLst>
              <a:ext uri="{FF2B5EF4-FFF2-40B4-BE49-F238E27FC236}">
                <a16:creationId xmlns:a16="http://schemas.microsoft.com/office/drawing/2014/main" id="{77320EBF-D658-16FF-B1DF-92791E0500E8}"/>
              </a:ext>
            </a:extLst>
          </p:cNvPr>
          <p:cNvPicPr>
            <a:picLocks noChangeAspect="1"/>
          </p:cNvPicPr>
          <p:nvPr/>
        </p:nvPicPr>
        <p:blipFill>
          <a:blip r:embed="rId5"/>
          <a:stretch>
            <a:fillRect/>
          </a:stretch>
        </p:blipFill>
        <p:spPr>
          <a:xfrm>
            <a:off x="2527051" y="843558"/>
            <a:ext cx="6006674" cy="3230063"/>
          </a:xfrm>
          <a:prstGeom prst="rect">
            <a:avLst/>
          </a:prstGeom>
        </p:spPr>
      </p:pic>
    </p:spTree>
    <p:extLst>
      <p:ext uri="{BB962C8B-B14F-4D97-AF65-F5344CB8AC3E}">
        <p14:creationId xmlns:p14="http://schemas.microsoft.com/office/powerpoint/2010/main" val="3235315008"/>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wipe(up)">
                                      <p:cBhvr>
                                        <p:cTn id="13" dur="500"/>
                                        <p:tgtEl>
                                          <p:spTgt spid="58"/>
                                        </p:tgtEl>
                                      </p:cBhvr>
                                    </p:animEffect>
                                  </p:childTnLst>
                                </p:cTn>
                              </p:par>
                              <p:par>
                                <p:cTn id="14" presetID="22" presetClass="entr" presetSubtype="4" fill="hold" nodeType="with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wipe(down)">
                                      <p:cBhvr>
                                        <p:cTn id="16"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txBox="1"/>
          <p:nvPr/>
        </p:nvSpPr>
        <p:spPr>
          <a:xfrm>
            <a:off x="899592" y="178026"/>
            <a:ext cx="3138056"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GB" altLang="zh-CN" sz="1800" b="1" dirty="0">
                <a:solidFill>
                  <a:schemeClr val="bg1">
                    <a:lumMod val="50000"/>
                  </a:schemeClr>
                </a:solidFill>
                <a:latin typeface="微软雅黑" panose="020B0503020204020204" pitchFamily="34" charset="-122"/>
                <a:ea typeface="微软雅黑" panose="020B0503020204020204" pitchFamily="34" charset="-122"/>
              </a:rPr>
              <a:t>Question &amp; Answer</a:t>
            </a:r>
          </a:p>
        </p:txBody>
      </p:sp>
      <p:sp>
        <p:nvSpPr>
          <p:cNvPr id="8" name="文本框 7">
            <a:extLst>
              <a:ext uri="{FF2B5EF4-FFF2-40B4-BE49-F238E27FC236}">
                <a16:creationId xmlns:a16="http://schemas.microsoft.com/office/drawing/2014/main" id="{77A76271-D65E-292F-86AF-A5245E411BEA}"/>
              </a:ext>
            </a:extLst>
          </p:cNvPr>
          <p:cNvSpPr txBox="1"/>
          <p:nvPr/>
        </p:nvSpPr>
        <p:spPr>
          <a:xfrm>
            <a:off x="2981960" y="1976120"/>
            <a:ext cx="914400" cy="914400"/>
          </a:xfrm>
          <a:prstGeom prst="rect">
            <a:avLst/>
          </a:prstGeom>
          <a:noFill/>
        </p:spPr>
        <p:txBody>
          <a:bodyPr wrap="square" rtlCol="0">
            <a:spAutoFit/>
          </a:bodyPr>
          <a:lstStyle/>
          <a:p>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17543E7F-4C2F-B4CA-360A-8648882AFFCD}"/>
              </a:ext>
            </a:extLst>
          </p:cNvPr>
          <p:cNvSpPr txBox="1"/>
          <p:nvPr/>
        </p:nvSpPr>
        <p:spPr>
          <a:xfrm>
            <a:off x="1691680" y="1831919"/>
            <a:ext cx="6235970" cy="2077492"/>
          </a:xfrm>
          <a:prstGeom prst="rect">
            <a:avLst/>
          </a:prstGeom>
          <a:noFill/>
        </p:spPr>
        <p:txBody>
          <a:bodyPr wrap="square" rtlCol="0">
            <a:spAutoFit/>
          </a:bodyPr>
          <a:lstStyle/>
          <a:p>
            <a:pPr>
              <a:lnSpc>
                <a:spcPct val="115000"/>
              </a:lnSpc>
              <a:spcAft>
                <a:spcPts val="800"/>
              </a:spcAft>
            </a:pP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1. </a:t>
            </a:r>
            <a:r>
              <a:rPr lang="en-US" altLang="zh-CN" kern="100" dirty="0">
                <a:latin typeface="Arial" panose="020B0604020202020204" pitchFamily="34" charset="0"/>
                <a:ea typeface="等线" panose="02010600030101010101" pitchFamily="2" charset="-122"/>
                <a:cs typeface="Times New Roman" panose="02020603050405020304" pitchFamily="18" charset="0"/>
              </a:rPr>
              <a:t>Reject interference or noise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15000"/>
              </a:lnSpc>
              <a:spcAft>
                <a:spcPts val="800"/>
              </a:spcAft>
            </a:pP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2. </a:t>
            </a:r>
            <a:r>
              <a:rPr lang="en-GB" altLang="zh-CN" sz="1800" kern="100" dirty="0">
                <a:effectLst/>
                <a:latin typeface="Arial" panose="020B0604020202020204" pitchFamily="34" charset="0"/>
                <a:ea typeface="等线" panose="02010600030101010101" pitchFamily="2" charset="-122"/>
                <a:cs typeface="Times New Roman" panose="02020603050405020304" pitchFamily="18" charset="0"/>
              </a:rPr>
              <a:t>Many scenarios require differential amplification</a:t>
            </a:r>
          </a:p>
          <a:p>
            <a:pPr>
              <a:lnSpc>
                <a:spcPct val="115000"/>
              </a:lnSpc>
              <a:spcAft>
                <a:spcPts val="800"/>
              </a:spcAft>
            </a:pPr>
            <a:r>
              <a:rPr lang="en-GB" altLang="zh-CN" kern="100" dirty="0">
                <a:latin typeface="Arial" panose="020B0604020202020204" pitchFamily="34" charset="0"/>
                <a:ea typeface="等线" panose="02010600030101010101" pitchFamily="2" charset="-122"/>
                <a:cs typeface="Times New Roman" panose="02020603050405020304" pitchFamily="18" charset="0"/>
              </a:rPr>
              <a:t>3. Precise signal amplification</a:t>
            </a:r>
            <a:endParaRPr lang="en-US" altLang="zh-CN" sz="1800" kern="100" dirty="0">
              <a:effectLst/>
              <a:latin typeface="Arial" panose="020B0604020202020204" pitchFamily="34" charset="0"/>
              <a:ea typeface="等线" panose="02010600030101010101" pitchFamily="2" charset="-122"/>
              <a:cs typeface="Times New Roman" panose="02020603050405020304" pitchFamily="18" charset="0"/>
            </a:endParaRPr>
          </a:p>
          <a:p>
            <a:pPr>
              <a:lnSpc>
                <a:spcPct val="115000"/>
              </a:lnSpc>
              <a:spcAft>
                <a:spcPts val="800"/>
              </a:spcAft>
            </a:pPr>
            <a:endParaRPr lang="en-US" altLang="zh-CN" sz="1800" kern="100" dirty="0">
              <a:effectLst/>
              <a:latin typeface="Arial" panose="020B0604020202020204" pitchFamily="34" charset="0"/>
              <a:ea typeface="等线" panose="02010600030101010101" pitchFamily="2" charset="-122"/>
              <a:cs typeface="Times New Roman" panose="02020603050405020304" pitchFamily="18" charset="0"/>
            </a:endParaRPr>
          </a:p>
          <a:p>
            <a:pPr>
              <a:lnSpc>
                <a:spcPct val="115000"/>
              </a:lnSpc>
              <a:spcAft>
                <a:spcPts val="800"/>
              </a:spcAft>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0DA56F49-E3B3-F376-CF62-E2B9CBC64AE8}"/>
              </a:ext>
            </a:extLst>
          </p:cNvPr>
          <p:cNvSpPr txBox="1"/>
          <p:nvPr/>
        </p:nvSpPr>
        <p:spPr>
          <a:xfrm>
            <a:off x="958395" y="430743"/>
            <a:ext cx="5875930" cy="1974900"/>
          </a:xfrm>
          <a:prstGeom prst="rect">
            <a:avLst/>
          </a:prstGeom>
          <a:noFill/>
        </p:spPr>
        <p:txBody>
          <a:bodyPr wrap="square" rtlCol="0">
            <a:spAutoFit/>
          </a:bodyPr>
          <a:lstStyle/>
          <a:p>
            <a:pPr>
              <a:lnSpc>
                <a:spcPct val="115000"/>
              </a:lnSpc>
              <a:spcAft>
                <a:spcPts val="800"/>
              </a:spcAft>
            </a:pP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15000"/>
              </a:lnSpc>
              <a:spcAft>
                <a:spcPts val="800"/>
              </a:spcAft>
            </a:pPr>
            <a:r>
              <a:rPr lang="en-GB" altLang="zh-CN" sz="1800" kern="100" dirty="0">
                <a:effectLst/>
                <a:latin typeface="Arial" panose="020B0604020202020204" pitchFamily="34" charset="0"/>
                <a:ea typeface="等线" panose="02010600030101010101" pitchFamily="2" charset="-122"/>
                <a:cs typeface="Times New Roman" panose="02020603050405020304" pitchFamily="18" charset="0"/>
              </a:rPr>
              <a:t>Why count the difference instead of just taking a value and amplifying it directly</a:t>
            </a:r>
            <a:r>
              <a:rPr lang="en-US" altLang="zh-CN" kern="100" dirty="0">
                <a:latin typeface="Arial" panose="020B0604020202020204" pitchFamily="34" charset="0"/>
                <a:ea typeface="等线" panose="02010600030101010101" pitchFamily="2" charset="-122"/>
                <a:cs typeface="Times New Roman" panose="02020603050405020304" pitchFamily="18" charset="0"/>
              </a:rPr>
              <a:t>?</a:t>
            </a:r>
            <a:endParaRPr lang="en-US" altLang="zh-CN" sz="1800" kern="100" dirty="0">
              <a:effectLst/>
              <a:latin typeface="Arial" panose="020B0604020202020204" pitchFamily="34" charset="0"/>
              <a:ea typeface="等线" panose="02010600030101010101" pitchFamily="2" charset="-122"/>
              <a:cs typeface="Times New Roman" panose="02020603050405020304" pitchFamily="18" charset="0"/>
            </a:endParaRPr>
          </a:p>
          <a:p>
            <a:pPr>
              <a:lnSpc>
                <a:spcPct val="115000"/>
              </a:lnSpc>
              <a:spcAft>
                <a:spcPts val="800"/>
              </a:spcAft>
            </a:pPr>
            <a:endParaRPr lang="en-US" altLang="zh-CN" sz="1800" kern="100" dirty="0">
              <a:effectLst/>
              <a:latin typeface="Arial" panose="020B0604020202020204" pitchFamily="34" charset="0"/>
              <a:ea typeface="等线" panose="02010600030101010101" pitchFamily="2" charset="-122"/>
              <a:cs typeface="Times New Roman" panose="02020603050405020304" pitchFamily="18" charset="0"/>
            </a:endParaRPr>
          </a:p>
          <a:p>
            <a:pPr>
              <a:lnSpc>
                <a:spcPct val="115000"/>
              </a:lnSpc>
              <a:spcAft>
                <a:spcPts val="800"/>
              </a:spcAft>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0F2850BA-F22B-65F8-153A-CD0E093ED7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450187">
            <a:off x="-4061903" y="-98125"/>
            <a:ext cx="6855716" cy="5996349"/>
          </a:xfrm>
          <a:prstGeom prst="rect">
            <a:avLst/>
          </a:prstGeom>
        </p:spPr>
      </p:pic>
    </p:spTree>
    <p:extLst>
      <p:ext uri="{BB962C8B-B14F-4D97-AF65-F5344CB8AC3E}">
        <p14:creationId xmlns:p14="http://schemas.microsoft.com/office/powerpoint/2010/main" val="293598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txBox="1"/>
          <p:nvPr/>
        </p:nvSpPr>
        <p:spPr>
          <a:xfrm>
            <a:off x="857880" y="200199"/>
            <a:ext cx="3138056"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GB" altLang="zh-CN" sz="1800" b="1" dirty="0">
                <a:solidFill>
                  <a:schemeClr val="bg1">
                    <a:lumMod val="50000"/>
                  </a:schemeClr>
                </a:solidFill>
                <a:latin typeface="微软雅黑" panose="020B0503020204020204" pitchFamily="34" charset="-122"/>
                <a:ea typeface="微软雅黑" panose="020B0503020204020204" pitchFamily="34" charset="-122"/>
              </a:rPr>
              <a:t>Analysis</a:t>
            </a:r>
          </a:p>
        </p:txBody>
      </p:sp>
      <p:pic>
        <p:nvPicPr>
          <p:cNvPr id="27" name="图片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450187">
            <a:off x="-4599043" y="-21041"/>
            <a:ext cx="6855716" cy="5996349"/>
          </a:xfrm>
          <a:prstGeom prst="rect">
            <a:avLst/>
          </a:prstGeom>
        </p:spPr>
      </p:pic>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flipH="1">
            <a:off x="6187267" y="-2196181"/>
            <a:ext cx="6855716" cy="5996349"/>
          </a:xfrm>
          <a:prstGeom prst="rect">
            <a:avLst/>
          </a:prstGeom>
        </p:spPr>
      </p:pic>
      <p:sp>
        <p:nvSpPr>
          <p:cNvPr id="8" name="文本框 7">
            <a:extLst>
              <a:ext uri="{FF2B5EF4-FFF2-40B4-BE49-F238E27FC236}">
                <a16:creationId xmlns:a16="http://schemas.microsoft.com/office/drawing/2014/main" id="{77A76271-D65E-292F-86AF-A5245E411BEA}"/>
              </a:ext>
            </a:extLst>
          </p:cNvPr>
          <p:cNvSpPr txBox="1"/>
          <p:nvPr/>
        </p:nvSpPr>
        <p:spPr>
          <a:xfrm>
            <a:off x="2981960" y="1976120"/>
            <a:ext cx="914400" cy="914400"/>
          </a:xfrm>
          <a:prstGeom prst="rect">
            <a:avLst/>
          </a:prstGeom>
          <a:noFill/>
        </p:spPr>
        <p:txBody>
          <a:bodyPr wrap="square" rtlCol="0">
            <a:spAutoFit/>
          </a:bodyPr>
          <a:lstStyle/>
          <a:p>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17543E7F-4C2F-B4CA-360A-8648882AFFCD}"/>
              </a:ext>
            </a:extLst>
          </p:cNvPr>
          <p:cNvSpPr txBox="1"/>
          <p:nvPr/>
        </p:nvSpPr>
        <p:spPr>
          <a:xfrm>
            <a:off x="857880" y="3217919"/>
            <a:ext cx="7242512" cy="1028038"/>
          </a:xfrm>
          <a:prstGeom prst="rect">
            <a:avLst/>
          </a:prstGeom>
          <a:noFill/>
        </p:spPr>
        <p:txBody>
          <a:bodyPr wrap="square" rtlCol="0">
            <a:spAutoFit/>
          </a:bodyPr>
          <a:lstStyle/>
          <a:p>
            <a:pPr>
              <a:lnSpc>
                <a:spcPct val="115000"/>
              </a:lnSpc>
              <a:spcAft>
                <a:spcPts val="800"/>
              </a:spcAft>
            </a:pP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W</a:t>
            </a:r>
            <a:r>
              <a:rPr lang="en-GB" altLang="zh-CN" sz="1800" kern="100" dirty="0">
                <a:effectLst/>
                <a:latin typeface="Arial" panose="020B0604020202020204" pitchFamily="34" charset="0"/>
                <a:ea typeface="等线" panose="02010600030101010101" pitchFamily="2" charset="-122"/>
                <a:cs typeface="Times New Roman" panose="02020603050405020304" pitchFamily="18" charset="0"/>
              </a:rPr>
              <a:t>hen the "+" input is slightly lower than the "+" input, the op amp will try to make the output voltage equal to the largest negative number it is capable of producing.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19EC566F-8B72-FFF0-9E66-2114238CF916}"/>
              </a:ext>
            </a:extLst>
          </p:cNvPr>
          <p:cNvPicPr>
            <a:picLocks noChangeAspect="1"/>
          </p:cNvPicPr>
          <p:nvPr/>
        </p:nvPicPr>
        <p:blipFill>
          <a:blip r:embed="rId4"/>
          <a:stretch>
            <a:fillRect/>
          </a:stretch>
        </p:blipFill>
        <p:spPr>
          <a:xfrm>
            <a:off x="487157" y="620683"/>
            <a:ext cx="4113794" cy="2484763"/>
          </a:xfrm>
          <a:prstGeom prst="rect">
            <a:avLst/>
          </a:prstGeom>
        </p:spPr>
      </p:pic>
      <p:pic>
        <p:nvPicPr>
          <p:cNvPr id="5" name="图片 4">
            <a:extLst>
              <a:ext uri="{FF2B5EF4-FFF2-40B4-BE49-F238E27FC236}">
                <a16:creationId xmlns:a16="http://schemas.microsoft.com/office/drawing/2014/main" id="{39195A66-EDE4-16C7-F5B5-496D789B967A}"/>
              </a:ext>
            </a:extLst>
          </p:cNvPr>
          <p:cNvPicPr>
            <a:picLocks noChangeAspect="1"/>
          </p:cNvPicPr>
          <p:nvPr/>
        </p:nvPicPr>
        <p:blipFill>
          <a:blip r:embed="rId5"/>
          <a:stretch>
            <a:fillRect/>
          </a:stretch>
        </p:blipFill>
        <p:spPr>
          <a:xfrm>
            <a:off x="4805362" y="594033"/>
            <a:ext cx="3151014" cy="2489515"/>
          </a:xfrm>
          <a:prstGeom prst="rect">
            <a:avLst/>
          </a:prstGeom>
        </p:spPr>
      </p:pic>
    </p:spTree>
    <p:extLst>
      <p:ext uri="{BB962C8B-B14F-4D97-AF65-F5344CB8AC3E}">
        <p14:creationId xmlns:p14="http://schemas.microsoft.com/office/powerpoint/2010/main" val="2440879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par>
                                <p:cTn id="8" presetID="22" presetClass="entr" presetSubtype="4"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45B80-32F2-E0D7-34CA-BCEE146B2891}"/>
            </a:ext>
          </a:extLst>
        </p:cNvPr>
        <p:cNvGrpSpPr/>
        <p:nvPr/>
      </p:nvGrpSpPr>
      <p:grpSpPr>
        <a:xfrm>
          <a:off x="0" y="0"/>
          <a:ext cx="0" cy="0"/>
          <a:chOff x="0" y="0"/>
          <a:chExt cx="0" cy="0"/>
        </a:xfrm>
      </p:grpSpPr>
      <p:sp>
        <p:nvSpPr>
          <p:cNvPr id="26" name="Title 1">
            <a:extLst>
              <a:ext uri="{FF2B5EF4-FFF2-40B4-BE49-F238E27FC236}">
                <a16:creationId xmlns:a16="http://schemas.microsoft.com/office/drawing/2014/main" id="{6A3C199E-5A7F-56A2-483D-805DC2000783}"/>
              </a:ext>
            </a:extLst>
          </p:cNvPr>
          <p:cNvSpPr txBox="1"/>
          <p:nvPr/>
        </p:nvSpPr>
        <p:spPr>
          <a:xfrm>
            <a:off x="857880" y="200199"/>
            <a:ext cx="3138056"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GB" altLang="zh-CN" sz="1800" b="1" dirty="0">
                <a:solidFill>
                  <a:schemeClr val="bg1">
                    <a:lumMod val="50000"/>
                  </a:schemeClr>
                </a:solidFill>
                <a:latin typeface="微软雅黑" panose="020B0503020204020204" pitchFamily="34" charset="-122"/>
                <a:ea typeface="微软雅黑" panose="020B0503020204020204" pitchFamily="34" charset="-122"/>
              </a:rPr>
              <a:t>Analysis</a:t>
            </a:r>
          </a:p>
        </p:txBody>
      </p:sp>
      <p:pic>
        <p:nvPicPr>
          <p:cNvPr id="27" name="图片 26">
            <a:extLst>
              <a:ext uri="{FF2B5EF4-FFF2-40B4-BE49-F238E27FC236}">
                <a16:creationId xmlns:a16="http://schemas.microsoft.com/office/drawing/2014/main" id="{DC98BE78-8E5B-B80B-9C65-D313CA4ECE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450187">
            <a:off x="-4599043" y="-21041"/>
            <a:ext cx="6855716" cy="5996349"/>
          </a:xfrm>
          <a:prstGeom prst="rect">
            <a:avLst/>
          </a:prstGeom>
        </p:spPr>
      </p:pic>
      <p:pic>
        <p:nvPicPr>
          <p:cNvPr id="28" name="图片 27">
            <a:extLst>
              <a:ext uri="{FF2B5EF4-FFF2-40B4-BE49-F238E27FC236}">
                <a16:creationId xmlns:a16="http://schemas.microsoft.com/office/drawing/2014/main" id="{91C918D3-738B-738E-4F7A-763911F3A3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flipH="1">
            <a:off x="6187267" y="-2196181"/>
            <a:ext cx="6855716" cy="5996349"/>
          </a:xfrm>
          <a:prstGeom prst="rect">
            <a:avLst/>
          </a:prstGeom>
        </p:spPr>
      </p:pic>
      <p:sp>
        <p:nvSpPr>
          <p:cNvPr id="8" name="文本框 7">
            <a:extLst>
              <a:ext uri="{FF2B5EF4-FFF2-40B4-BE49-F238E27FC236}">
                <a16:creationId xmlns:a16="http://schemas.microsoft.com/office/drawing/2014/main" id="{51F3C63C-D829-A8E4-505E-70A706FB4BEB}"/>
              </a:ext>
            </a:extLst>
          </p:cNvPr>
          <p:cNvSpPr txBox="1"/>
          <p:nvPr/>
        </p:nvSpPr>
        <p:spPr>
          <a:xfrm>
            <a:off x="2981960" y="1976120"/>
            <a:ext cx="914400" cy="914400"/>
          </a:xfrm>
          <a:prstGeom prst="rect">
            <a:avLst/>
          </a:prstGeom>
          <a:noFill/>
        </p:spPr>
        <p:txBody>
          <a:bodyPr wrap="square" rtlCol="0">
            <a:spAutoFit/>
          </a:bodyPr>
          <a:lstStyle/>
          <a:p>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0C7CA1D2-39F2-E2D9-F854-CB841F1D1F44}"/>
              </a:ext>
            </a:extLst>
          </p:cNvPr>
          <p:cNvSpPr txBox="1"/>
          <p:nvPr/>
        </p:nvSpPr>
        <p:spPr>
          <a:xfrm>
            <a:off x="5796136" y="1441477"/>
            <a:ext cx="2823132" cy="1983685"/>
          </a:xfrm>
          <a:prstGeom prst="rect">
            <a:avLst/>
          </a:prstGeom>
          <a:noFill/>
        </p:spPr>
        <p:txBody>
          <a:bodyPr wrap="square" rtlCol="0">
            <a:spAutoFit/>
          </a:bodyPr>
          <a:lstStyle/>
          <a:p>
            <a:pPr>
              <a:lnSpc>
                <a:spcPct val="115000"/>
              </a:lnSpc>
              <a:spcAft>
                <a:spcPts val="800"/>
              </a:spcAft>
            </a:pPr>
            <a:r>
              <a:rPr lang="en-GB" altLang="zh-CN" sz="1800" kern="100" dirty="0">
                <a:effectLst/>
                <a:latin typeface="Arial" panose="020B0604020202020204" pitchFamily="34" charset="0"/>
                <a:ea typeface="等线" panose="02010600030101010101" pitchFamily="2" charset="-122"/>
                <a:cs typeface="Times New Roman" panose="02020603050405020304" pitchFamily="18" charset="0"/>
              </a:rPr>
              <a:t>When the "+" side of the input add the resistance R1 and the R2 with negative feedback circuit, if the voltage of V2 is less than V3</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94A64EF3-91BB-28D8-3940-842BA07BC410}"/>
              </a:ext>
            </a:extLst>
          </p:cNvPr>
          <p:cNvPicPr>
            <a:picLocks noChangeAspect="1"/>
          </p:cNvPicPr>
          <p:nvPr/>
        </p:nvPicPr>
        <p:blipFill>
          <a:blip r:embed="rId4"/>
          <a:stretch>
            <a:fillRect/>
          </a:stretch>
        </p:blipFill>
        <p:spPr>
          <a:xfrm>
            <a:off x="755576" y="715396"/>
            <a:ext cx="4859710" cy="3435846"/>
          </a:xfrm>
          <a:prstGeom prst="rect">
            <a:avLst/>
          </a:prstGeom>
        </p:spPr>
      </p:pic>
    </p:spTree>
    <p:extLst>
      <p:ext uri="{BB962C8B-B14F-4D97-AF65-F5344CB8AC3E}">
        <p14:creationId xmlns:p14="http://schemas.microsoft.com/office/powerpoint/2010/main" val="37014697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par>
                                <p:cTn id="8" presetID="22" presetClass="entr" presetSubtype="4"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42DC4-9E67-348F-A272-C6FA771328CD}"/>
            </a:ext>
          </a:extLst>
        </p:cNvPr>
        <p:cNvGrpSpPr/>
        <p:nvPr/>
      </p:nvGrpSpPr>
      <p:grpSpPr>
        <a:xfrm>
          <a:off x="0" y="0"/>
          <a:ext cx="0" cy="0"/>
          <a:chOff x="0" y="0"/>
          <a:chExt cx="0" cy="0"/>
        </a:xfrm>
      </p:grpSpPr>
      <p:sp>
        <p:nvSpPr>
          <p:cNvPr id="26" name="Title 1">
            <a:extLst>
              <a:ext uri="{FF2B5EF4-FFF2-40B4-BE49-F238E27FC236}">
                <a16:creationId xmlns:a16="http://schemas.microsoft.com/office/drawing/2014/main" id="{0AB9376B-AC01-DA8E-3B5A-4AAC0258E60D}"/>
              </a:ext>
            </a:extLst>
          </p:cNvPr>
          <p:cNvSpPr txBox="1"/>
          <p:nvPr/>
        </p:nvSpPr>
        <p:spPr>
          <a:xfrm>
            <a:off x="857880" y="200199"/>
            <a:ext cx="3138056"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GB" altLang="zh-CN" sz="1800" b="1" dirty="0">
                <a:solidFill>
                  <a:schemeClr val="bg1">
                    <a:lumMod val="50000"/>
                  </a:schemeClr>
                </a:solidFill>
                <a:latin typeface="微软雅黑" panose="020B0503020204020204" pitchFamily="34" charset="-122"/>
                <a:ea typeface="微软雅黑" panose="020B0503020204020204" pitchFamily="34" charset="-122"/>
              </a:rPr>
              <a:t>Analysis</a:t>
            </a:r>
          </a:p>
        </p:txBody>
      </p:sp>
      <p:pic>
        <p:nvPicPr>
          <p:cNvPr id="27" name="图片 26">
            <a:extLst>
              <a:ext uri="{FF2B5EF4-FFF2-40B4-BE49-F238E27FC236}">
                <a16:creationId xmlns:a16="http://schemas.microsoft.com/office/drawing/2014/main" id="{5501B600-4204-3BE4-5E32-8F933FBBF5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450187">
            <a:off x="-4599043" y="-21041"/>
            <a:ext cx="6855716" cy="5996349"/>
          </a:xfrm>
          <a:prstGeom prst="rect">
            <a:avLst/>
          </a:prstGeom>
        </p:spPr>
      </p:pic>
      <p:pic>
        <p:nvPicPr>
          <p:cNvPr id="28" name="图片 27">
            <a:extLst>
              <a:ext uri="{FF2B5EF4-FFF2-40B4-BE49-F238E27FC236}">
                <a16:creationId xmlns:a16="http://schemas.microsoft.com/office/drawing/2014/main" id="{43DBC04F-0E3B-937D-E985-886A96F93B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flipH="1">
            <a:off x="6187267" y="-2196181"/>
            <a:ext cx="6855716" cy="5996349"/>
          </a:xfrm>
          <a:prstGeom prst="rect">
            <a:avLst/>
          </a:prstGeom>
        </p:spPr>
      </p:pic>
      <p:sp>
        <p:nvSpPr>
          <p:cNvPr id="8" name="文本框 7">
            <a:extLst>
              <a:ext uri="{FF2B5EF4-FFF2-40B4-BE49-F238E27FC236}">
                <a16:creationId xmlns:a16="http://schemas.microsoft.com/office/drawing/2014/main" id="{BFB9D6F7-66B0-6EC4-C77B-B62720FC0D7B}"/>
              </a:ext>
            </a:extLst>
          </p:cNvPr>
          <p:cNvSpPr txBox="1"/>
          <p:nvPr/>
        </p:nvSpPr>
        <p:spPr>
          <a:xfrm>
            <a:off x="2981960" y="1976120"/>
            <a:ext cx="914400" cy="914400"/>
          </a:xfrm>
          <a:prstGeom prst="rect">
            <a:avLst/>
          </a:prstGeom>
          <a:noFill/>
        </p:spPr>
        <p:txBody>
          <a:bodyPr wrap="square" rtlCol="0">
            <a:spAutoFit/>
          </a:bodyPr>
          <a:lstStyle/>
          <a:p>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36827E6A-B5B4-A2DD-0DAC-A9CFA183B6A9}"/>
              </a:ext>
            </a:extLst>
          </p:cNvPr>
          <p:cNvSpPr txBox="1"/>
          <p:nvPr/>
        </p:nvSpPr>
        <p:spPr>
          <a:xfrm>
            <a:off x="5364088" y="1976120"/>
            <a:ext cx="2823132" cy="1348126"/>
          </a:xfrm>
          <a:prstGeom prst="rect">
            <a:avLst/>
          </a:prstGeom>
          <a:noFill/>
        </p:spPr>
        <p:txBody>
          <a:bodyPr wrap="square" rtlCol="0">
            <a:spAutoFit/>
          </a:bodyPr>
          <a:lstStyle/>
          <a:p>
            <a:pPr>
              <a:lnSpc>
                <a:spcPct val="115000"/>
              </a:lnSpc>
              <a:spcAft>
                <a:spcPts val="800"/>
              </a:spcAft>
            </a:pPr>
            <a:r>
              <a:rPr lang="en-GB" altLang="zh-CN" b="0" i="0" dirty="0">
                <a:solidFill>
                  <a:srgbClr val="333333"/>
                </a:solidFill>
                <a:effectLst/>
                <a:latin typeface="Open Sans" panose="020B0606030504020204" pitchFamily="34" charset="0"/>
              </a:rPr>
              <a:t>When the voltage of the V2 is larger than the V3, the voltage of the A and B still the same finally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AAB17AB9-159E-F626-59DC-196F6C45A915}"/>
              </a:ext>
            </a:extLst>
          </p:cNvPr>
          <p:cNvPicPr>
            <a:picLocks noChangeAspect="1"/>
          </p:cNvPicPr>
          <p:nvPr/>
        </p:nvPicPr>
        <p:blipFill>
          <a:blip r:embed="rId4"/>
          <a:stretch>
            <a:fillRect/>
          </a:stretch>
        </p:blipFill>
        <p:spPr>
          <a:xfrm>
            <a:off x="611560" y="915566"/>
            <a:ext cx="4432104" cy="3766477"/>
          </a:xfrm>
          <a:prstGeom prst="rect">
            <a:avLst/>
          </a:prstGeom>
        </p:spPr>
      </p:pic>
    </p:spTree>
    <p:extLst>
      <p:ext uri="{BB962C8B-B14F-4D97-AF65-F5344CB8AC3E}">
        <p14:creationId xmlns:p14="http://schemas.microsoft.com/office/powerpoint/2010/main" val="23977859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par>
                                <p:cTn id="8" presetID="22" presetClass="entr" presetSubtype="4"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txBox="1"/>
          <p:nvPr/>
        </p:nvSpPr>
        <p:spPr>
          <a:xfrm>
            <a:off x="857880" y="200199"/>
            <a:ext cx="3138056"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GB" altLang="zh-CN" sz="1800" b="1" dirty="0">
                <a:solidFill>
                  <a:schemeClr val="bg1">
                    <a:lumMod val="50000"/>
                  </a:schemeClr>
                </a:solidFill>
                <a:latin typeface="微软雅黑" panose="020B0503020204020204" pitchFamily="34" charset="-122"/>
                <a:ea typeface="微软雅黑" panose="020B0503020204020204" pitchFamily="34" charset="-122"/>
              </a:rPr>
              <a:t>Analysis</a:t>
            </a:r>
          </a:p>
        </p:txBody>
      </p:sp>
      <p:pic>
        <p:nvPicPr>
          <p:cNvPr id="27" name="图片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450187">
            <a:off x="-4599043" y="-21041"/>
            <a:ext cx="6855716" cy="5996349"/>
          </a:xfrm>
          <a:prstGeom prst="rect">
            <a:avLst/>
          </a:prstGeom>
        </p:spPr>
      </p:pic>
      <p:pic>
        <p:nvPicPr>
          <p:cNvPr id="28" name="图片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flipH="1">
            <a:off x="6187267" y="-2196181"/>
            <a:ext cx="6855716" cy="5996349"/>
          </a:xfrm>
          <a:prstGeom prst="rect">
            <a:avLst/>
          </a:prstGeom>
        </p:spPr>
      </p:pic>
      <p:pic>
        <p:nvPicPr>
          <p:cNvPr id="5" name="图片 4">
            <a:extLst>
              <a:ext uri="{FF2B5EF4-FFF2-40B4-BE49-F238E27FC236}">
                <a16:creationId xmlns:a16="http://schemas.microsoft.com/office/drawing/2014/main" id="{F280C407-1A53-A1F3-CB43-186F4B52C627}"/>
              </a:ext>
            </a:extLst>
          </p:cNvPr>
          <p:cNvPicPr>
            <a:picLocks noChangeAspect="1"/>
          </p:cNvPicPr>
          <p:nvPr/>
        </p:nvPicPr>
        <p:blipFill>
          <a:blip r:embed="rId5"/>
          <a:stretch>
            <a:fillRect/>
          </a:stretch>
        </p:blipFill>
        <p:spPr>
          <a:xfrm>
            <a:off x="1115616" y="913648"/>
            <a:ext cx="6103785" cy="3890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par>
                                <p:cTn id="8" presetID="22" presetClass="entr" presetSubtype="4"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0617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第一PPT，www.1ppt.com">
  <a:themeElements>
    <a:clrScheme name="自定义 237">
      <a:dk1>
        <a:srgbClr val="000000"/>
      </a:dk1>
      <a:lt1>
        <a:srgbClr val="FFFFFF"/>
      </a:lt1>
      <a:dk2>
        <a:srgbClr val="778495"/>
      </a:dk2>
      <a:lt2>
        <a:srgbClr val="F0F0F0"/>
      </a:lt2>
      <a:accent1>
        <a:srgbClr val="548BB7"/>
      </a:accent1>
      <a:accent2>
        <a:srgbClr val="DD8047"/>
      </a:accent2>
      <a:accent3>
        <a:srgbClr val="A5AB81"/>
      </a:accent3>
      <a:accent4>
        <a:srgbClr val="D8B25C"/>
      </a:accent4>
      <a:accent5>
        <a:srgbClr val="7BA79D"/>
      </a:accent5>
      <a:accent6>
        <a:srgbClr val="968C8C"/>
      </a:accent6>
      <a:hlink>
        <a:srgbClr val="548BB7"/>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237">
    <a:dk1>
      <a:srgbClr val="000000"/>
    </a:dk1>
    <a:lt1>
      <a:srgbClr val="FFFFFF"/>
    </a:lt1>
    <a:dk2>
      <a:srgbClr val="778495"/>
    </a:dk2>
    <a:lt2>
      <a:srgbClr val="F0F0F0"/>
    </a:lt2>
    <a:accent1>
      <a:srgbClr val="548BB7"/>
    </a:accent1>
    <a:accent2>
      <a:srgbClr val="DD8047"/>
    </a:accent2>
    <a:accent3>
      <a:srgbClr val="A5AB81"/>
    </a:accent3>
    <a:accent4>
      <a:srgbClr val="D8B25C"/>
    </a:accent4>
    <a:accent5>
      <a:srgbClr val="7BA79D"/>
    </a:accent5>
    <a:accent6>
      <a:srgbClr val="968C8C"/>
    </a:accent6>
    <a:hlink>
      <a:srgbClr val="548BB7"/>
    </a:hlink>
    <a:folHlink>
      <a:srgbClr val="BFBFBF"/>
    </a:folHlink>
  </a:clrScheme>
</a:themeOverride>
</file>

<file path=ppt/theme/themeOverride2.xml><?xml version="1.0" encoding="utf-8"?>
<a:themeOverride xmlns:a="http://schemas.openxmlformats.org/drawingml/2006/main">
  <a:clrScheme name="自定义 237">
    <a:dk1>
      <a:srgbClr val="000000"/>
    </a:dk1>
    <a:lt1>
      <a:srgbClr val="FFFFFF"/>
    </a:lt1>
    <a:dk2>
      <a:srgbClr val="778495"/>
    </a:dk2>
    <a:lt2>
      <a:srgbClr val="F0F0F0"/>
    </a:lt2>
    <a:accent1>
      <a:srgbClr val="548BB7"/>
    </a:accent1>
    <a:accent2>
      <a:srgbClr val="DD8047"/>
    </a:accent2>
    <a:accent3>
      <a:srgbClr val="A5AB81"/>
    </a:accent3>
    <a:accent4>
      <a:srgbClr val="D8B25C"/>
    </a:accent4>
    <a:accent5>
      <a:srgbClr val="7BA79D"/>
    </a:accent5>
    <a:accent6>
      <a:srgbClr val="968C8C"/>
    </a:accent6>
    <a:hlink>
      <a:srgbClr val="548BB7"/>
    </a:hlink>
    <a:folHlink>
      <a:srgbClr val="BFBFBF"/>
    </a:folHlink>
  </a:clrScheme>
</a:themeOverride>
</file>

<file path=ppt/theme/themeOverride3.xml><?xml version="1.0" encoding="utf-8"?>
<a:themeOverride xmlns:a="http://schemas.openxmlformats.org/drawingml/2006/main">
  <a:clrScheme name="自定义 237">
    <a:dk1>
      <a:srgbClr val="000000"/>
    </a:dk1>
    <a:lt1>
      <a:srgbClr val="FFFFFF"/>
    </a:lt1>
    <a:dk2>
      <a:srgbClr val="778495"/>
    </a:dk2>
    <a:lt2>
      <a:srgbClr val="F0F0F0"/>
    </a:lt2>
    <a:accent1>
      <a:srgbClr val="548BB7"/>
    </a:accent1>
    <a:accent2>
      <a:srgbClr val="DD8047"/>
    </a:accent2>
    <a:accent3>
      <a:srgbClr val="A5AB81"/>
    </a:accent3>
    <a:accent4>
      <a:srgbClr val="D8B25C"/>
    </a:accent4>
    <a:accent5>
      <a:srgbClr val="7BA79D"/>
    </a:accent5>
    <a:accent6>
      <a:srgbClr val="968C8C"/>
    </a:accent6>
    <a:hlink>
      <a:srgbClr val="548BB7"/>
    </a:hlink>
    <a:folHlink>
      <a:srgbClr val="BFBFBF"/>
    </a:folHlink>
  </a:clrScheme>
</a:themeOverride>
</file>

<file path=ppt/theme/themeOverride4.xml><?xml version="1.0" encoding="utf-8"?>
<a:themeOverride xmlns:a="http://schemas.openxmlformats.org/drawingml/2006/main">
  <a:clrScheme name="自定义 237">
    <a:dk1>
      <a:srgbClr val="000000"/>
    </a:dk1>
    <a:lt1>
      <a:srgbClr val="FFFFFF"/>
    </a:lt1>
    <a:dk2>
      <a:srgbClr val="778495"/>
    </a:dk2>
    <a:lt2>
      <a:srgbClr val="F0F0F0"/>
    </a:lt2>
    <a:accent1>
      <a:srgbClr val="548BB7"/>
    </a:accent1>
    <a:accent2>
      <a:srgbClr val="DD8047"/>
    </a:accent2>
    <a:accent3>
      <a:srgbClr val="A5AB81"/>
    </a:accent3>
    <a:accent4>
      <a:srgbClr val="D8B25C"/>
    </a:accent4>
    <a:accent5>
      <a:srgbClr val="7BA79D"/>
    </a:accent5>
    <a:accent6>
      <a:srgbClr val="968C8C"/>
    </a:accent6>
    <a:hlink>
      <a:srgbClr val="548BB7"/>
    </a:hlink>
    <a:folHlink>
      <a:srgbClr val="BFBFBF"/>
    </a:folHlink>
  </a:clrScheme>
</a:themeOverride>
</file>

<file path=ppt/theme/themeOverride5.xml><?xml version="1.0" encoding="utf-8"?>
<a:themeOverride xmlns:a="http://schemas.openxmlformats.org/drawingml/2006/main">
  <a:clrScheme name="自定义 237">
    <a:dk1>
      <a:srgbClr val="000000"/>
    </a:dk1>
    <a:lt1>
      <a:srgbClr val="FFFFFF"/>
    </a:lt1>
    <a:dk2>
      <a:srgbClr val="778495"/>
    </a:dk2>
    <a:lt2>
      <a:srgbClr val="F0F0F0"/>
    </a:lt2>
    <a:accent1>
      <a:srgbClr val="548BB7"/>
    </a:accent1>
    <a:accent2>
      <a:srgbClr val="DD8047"/>
    </a:accent2>
    <a:accent3>
      <a:srgbClr val="A5AB81"/>
    </a:accent3>
    <a:accent4>
      <a:srgbClr val="D8B25C"/>
    </a:accent4>
    <a:accent5>
      <a:srgbClr val="7BA79D"/>
    </a:accent5>
    <a:accent6>
      <a:srgbClr val="968C8C"/>
    </a:accent6>
    <a:hlink>
      <a:srgbClr val="548BB7"/>
    </a:hlink>
    <a:folHlink>
      <a:srgbClr val="BFBFBF"/>
    </a:folHlink>
  </a:clrScheme>
</a:themeOverride>
</file>

<file path=ppt/theme/themeOverride6.xml><?xml version="1.0" encoding="utf-8"?>
<a:themeOverride xmlns:a="http://schemas.openxmlformats.org/drawingml/2006/main">
  <a:clrScheme name="自定义 237">
    <a:dk1>
      <a:srgbClr val="000000"/>
    </a:dk1>
    <a:lt1>
      <a:srgbClr val="FFFFFF"/>
    </a:lt1>
    <a:dk2>
      <a:srgbClr val="778495"/>
    </a:dk2>
    <a:lt2>
      <a:srgbClr val="F0F0F0"/>
    </a:lt2>
    <a:accent1>
      <a:srgbClr val="548BB7"/>
    </a:accent1>
    <a:accent2>
      <a:srgbClr val="DD8047"/>
    </a:accent2>
    <a:accent3>
      <a:srgbClr val="A5AB81"/>
    </a:accent3>
    <a:accent4>
      <a:srgbClr val="D8B25C"/>
    </a:accent4>
    <a:accent5>
      <a:srgbClr val="7BA79D"/>
    </a:accent5>
    <a:accent6>
      <a:srgbClr val="968C8C"/>
    </a:accent6>
    <a:hlink>
      <a:srgbClr val="548BB7"/>
    </a:hlink>
    <a:folHlink>
      <a:srgbClr val="BFBFBF"/>
    </a:folHlink>
  </a:clrScheme>
</a:themeOverride>
</file>

<file path=ppt/theme/themeOverride7.xml><?xml version="1.0" encoding="utf-8"?>
<a:themeOverride xmlns:a="http://schemas.openxmlformats.org/drawingml/2006/main">
  <a:clrScheme name="自定义 237">
    <a:dk1>
      <a:srgbClr val="000000"/>
    </a:dk1>
    <a:lt1>
      <a:srgbClr val="FFFFFF"/>
    </a:lt1>
    <a:dk2>
      <a:srgbClr val="778495"/>
    </a:dk2>
    <a:lt2>
      <a:srgbClr val="F0F0F0"/>
    </a:lt2>
    <a:accent1>
      <a:srgbClr val="548BB7"/>
    </a:accent1>
    <a:accent2>
      <a:srgbClr val="DD8047"/>
    </a:accent2>
    <a:accent3>
      <a:srgbClr val="A5AB81"/>
    </a:accent3>
    <a:accent4>
      <a:srgbClr val="D8B25C"/>
    </a:accent4>
    <a:accent5>
      <a:srgbClr val="7BA79D"/>
    </a:accent5>
    <a:accent6>
      <a:srgbClr val="968C8C"/>
    </a:accent6>
    <a:hlink>
      <a:srgbClr val="548BB7"/>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712</TotalTime>
  <Words>877</Words>
  <Application>Microsoft Office PowerPoint</Application>
  <PresentationFormat>全屏显示(16:9)</PresentationFormat>
  <Paragraphs>76</Paragraphs>
  <Slides>12</Slides>
  <Notes>12</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12</vt:i4>
      </vt:variant>
    </vt:vector>
  </HeadingPairs>
  <TitlesOfParts>
    <vt:vector size="20" baseType="lpstr">
      <vt:lpstr>DengXian</vt:lpstr>
      <vt:lpstr>Microsoft YaHei</vt:lpstr>
      <vt:lpstr>Söhne</vt:lpstr>
      <vt:lpstr>Agency FB</vt:lpstr>
      <vt:lpstr>Arial</vt:lpstr>
      <vt:lpstr>Calibri</vt:lpstr>
      <vt:lpstr>Open Sans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简约风格工作总结汇报PPT模板</dc:title>
  <dc:creator>user</dc:creator>
  <cp:keywords>第一PPT模板网-WWW.1PPT.COM</cp:keywords>
  <cp:lastModifiedBy>Junnan Liu [el23jl2]</cp:lastModifiedBy>
  <cp:revision>212</cp:revision>
  <dcterms:created xsi:type="dcterms:W3CDTF">2015-12-11T17:46:00Z</dcterms:created>
  <dcterms:modified xsi:type="dcterms:W3CDTF">2024-03-06T22:15:23Z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2</vt:lpwstr>
  </property>
  <property fmtid="{D5CDD505-2E9C-101B-9397-08002B2CF9AE}" pid="3" name="KSOProductBuildVer">
    <vt:lpwstr>2052-10.1.0.7022</vt:lpwstr>
  </property>
</Properties>
</file>